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3"/>
  </p:notesMasterIdLst>
  <p:sldIdLst>
    <p:sldId id="272" r:id="rId4"/>
    <p:sldId id="264" r:id="rId5"/>
    <p:sldId id="273" r:id="rId6"/>
    <p:sldId id="261" r:id="rId7"/>
    <p:sldId id="318" r:id="rId8"/>
    <p:sldId id="274" r:id="rId9"/>
    <p:sldId id="275" r:id="rId10"/>
    <p:sldId id="276" r:id="rId11"/>
    <p:sldId id="277" r:id="rId12"/>
    <p:sldId id="278" r:id="rId13"/>
    <p:sldId id="279" r:id="rId14"/>
    <p:sldId id="299" r:id="rId15"/>
    <p:sldId id="280" r:id="rId16"/>
    <p:sldId id="262" r:id="rId17"/>
    <p:sldId id="300" r:id="rId18"/>
    <p:sldId id="282" r:id="rId19"/>
    <p:sldId id="281" r:id="rId20"/>
    <p:sldId id="283" r:id="rId21"/>
    <p:sldId id="289" r:id="rId22"/>
    <p:sldId id="302" r:id="rId23"/>
    <p:sldId id="287" r:id="rId24"/>
    <p:sldId id="290" r:id="rId25"/>
    <p:sldId id="293" r:id="rId26"/>
    <p:sldId id="294" r:id="rId27"/>
    <p:sldId id="303" r:id="rId28"/>
    <p:sldId id="296" r:id="rId29"/>
    <p:sldId id="319" r:id="rId30"/>
    <p:sldId id="321" r:id="rId31"/>
    <p:sldId id="297" r:id="rId32"/>
    <p:sldId id="305" r:id="rId33"/>
    <p:sldId id="298" r:id="rId34"/>
    <p:sldId id="304" r:id="rId35"/>
    <p:sldId id="306" r:id="rId36"/>
    <p:sldId id="307" r:id="rId37"/>
    <p:sldId id="291" r:id="rId38"/>
    <p:sldId id="310" r:id="rId39"/>
    <p:sldId id="311" r:id="rId40"/>
    <p:sldId id="285" r:id="rId41"/>
    <p:sldId id="286" r:id="rId42"/>
    <p:sldId id="263" r:id="rId43"/>
    <p:sldId id="308" r:id="rId44"/>
    <p:sldId id="288" r:id="rId45"/>
    <p:sldId id="322" r:id="rId46"/>
    <p:sldId id="312" r:id="rId47"/>
    <p:sldId id="313" r:id="rId48"/>
    <p:sldId id="315" r:id="rId49"/>
    <p:sldId id="316" r:id="rId50"/>
    <p:sldId id="317" r:id="rId51"/>
    <p:sldId id="27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469" autoAdjust="0"/>
  </p:normalViewPr>
  <p:slideViewPr>
    <p:cSldViewPr snapToGrid="0">
      <p:cViewPr varScale="1">
        <p:scale>
          <a:sx n="81" d="100"/>
          <a:sy n="81" d="100"/>
        </p:scale>
        <p:origin x="190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BBC5B-8E2E-4210-9393-981FA7417277}" type="datetimeFigureOut">
              <a:rPr lang="en-GB" smtClean="0"/>
              <a:t>23/04/2020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79DDD-C4BF-45C9-97F3-9E4F718736D7}" type="slidenum">
              <a:rPr lang="en-GB" smtClean="0"/>
              <a:t>‹#›</a:t>
            </a:fld>
            <a:endParaRPr lang="en-GB"/>
          </a:p>
        </p:txBody>
      </p:sp>
    </p:spTree>
    <p:extLst>
      <p:ext uri="{BB962C8B-B14F-4D97-AF65-F5344CB8AC3E}">
        <p14:creationId xmlns:p14="http://schemas.microsoft.com/office/powerpoint/2010/main" val="427373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Survey distributed to 38 TM354 students</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6</a:t>
            </a:fld>
            <a:endParaRPr lang="en-GB"/>
          </a:p>
        </p:txBody>
      </p:sp>
    </p:spTree>
    <p:extLst>
      <p:ext uri="{BB962C8B-B14F-4D97-AF65-F5344CB8AC3E}">
        <p14:creationId xmlns:p14="http://schemas.microsoft.com/office/powerpoint/2010/main" val="319964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32</a:t>
            </a:fld>
            <a:endParaRPr lang="en-GB"/>
          </a:p>
        </p:txBody>
      </p:sp>
    </p:spTree>
    <p:extLst>
      <p:ext uri="{BB962C8B-B14F-4D97-AF65-F5344CB8AC3E}">
        <p14:creationId xmlns:p14="http://schemas.microsoft.com/office/powerpoint/2010/main" val="42778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Participation in the group chat did change. A</a:t>
            </a:r>
            <a:r>
              <a:rPr lang="en-GB" baseline="0" dirty="0" smtClean="0"/>
              <a:t> couple of weeks no one attended, a couple of weeks there was only 1 student in attendance.</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39</a:t>
            </a:fld>
            <a:endParaRPr lang="en-GB"/>
          </a:p>
        </p:txBody>
      </p:sp>
    </p:spTree>
    <p:extLst>
      <p:ext uri="{BB962C8B-B14F-4D97-AF65-F5344CB8AC3E}">
        <p14:creationId xmlns:p14="http://schemas.microsoft.com/office/powerpoint/2010/main" val="353361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 like to examine the reasons why the students</a:t>
            </a:r>
            <a:r>
              <a:rPr lang="en-GB" baseline="0" dirty="0" smtClean="0"/>
              <a:t> who could perhaps benefit more from an increased level of support are not participating in such programmes, by examining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44</a:t>
            </a:fld>
            <a:endParaRPr lang="en-GB"/>
          </a:p>
        </p:txBody>
      </p:sp>
    </p:spTree>
    <p:extLst>
      <p:ext uri="{BB962C8B-B14F-4D97-AF65-F5344CB8AC3E}">
        <p14:creationId xmlns:p14="http://schemas.microsoft.com/office/powerpoint/2010/main" val="356507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them or is</a:t>
            </a:r>
            <a:r>
              <a:rPr lang="en-GB" baseline="0" dirty="0" smtClean="0"/>
              <a:t> it me? </a:t>
            </a:r>
            <a:endParaRPr lang="en-GB" dirty="0" smtClean="0"/>
          </a:p>
          <a:p>
            <a:endParaRPr lang="en-GB" dirty="0" smtClean="0"/>
          </a:p>
          <a:p>
            <a:r>
              <a:rPr lang="en-GB" dirty="0" smtClean="0"/>
              <a:t>Students had a lot of opinions on what makes a tutor approachable</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45</a:t>
            </a:fld>
            <a:endParaRPr lang="en-GB"/>
          </a:p>
        </p:txBody>
      </p:sp>
    </p:spTree>
    <p:extLst>
      <p:ext uri="{BB962C8B-B14F-4D97-AF65-F5344CB8AC3E}">
        <p14:creationId xmlns:p14="http://schemas.microsoft.com/office/powerpoint/2010/main" val="55178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18j survey</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46</a:t>
            </a:fld>
            <a:endParaRPr lang="en-GB"/>
          </a:p>
        </p:txBody>
      </p:sp>
    </p:spTree>
    <p:extLst>
      <p:ext uri="{BB962C8B-B14F-4D97-AF65-F5344CB8AC3E}">
        <p14:creationId xmlns:p14="http://schemas.microsoft.com/office/powerpoint/2010/main" val="82408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SD became involved later, in February</a:t>
            </a:r>
            <a:r>
              <a:rPr lang="en-GB" baseline="0" dirty="0" smtClean="0"/>
              <a:t> 2020</a:t>
            </a:r>
          </a:p>
          <a:p>
            <a:endParaRPr lang="en-GB" baseline="0" dirty="0" smtClean="0"/>
          </a:p>
          <a:p>
            <a:r>
              <a:rPr lang="en-GB" baseline="0" dirty="0" smtClean="0"/>
              <a:t>1 student from R03</a:t>
            </a:r>
          </a:p>
          <a:p>
            <a:r>
              <a:rPr lang="en-GB" baseline="0" dirty="0" smtClean="0"/>
              <a:t>1 student from R08</a:t>
            </a:r>
          </a:p>
          <a:p>
            <a:endParaRPr lang="en-GB" baseline="0" dirty="0" smtClean="0"/>
          </a:p>
          <a:p>
            <a:r>
              <a:rPr lang="en-GB" baseline="0" dirty="0" smtClean="0"/>
              <a:t>Neither of these students have registered disability, but they both disclosed to be at later points in the module that each of them has a disability</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11</a:t>
            </a:fld>
            <a:endParaRPr lang="en-GB"/>
          </a:p>
        </p:txBody>
      </p:sp>
    </p:spTree>
    <p:extLst>
      <p:ext uri="{BB962C8B-B14F-4D97-AF65-F5344CB8AC3E}">
        <p14:creationId xmlns:p14="http://schemas.microsoft.com/office/powerpoint/2010/main" val="334720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invited this student to</a:t>
            </a:r>
            <a:r>
              <a:rPr lang="en-GB" baseline="0" dirty="0" smtClean="0"/>
              <a:t> participate in the programme but he did not engage at all.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16</a:t>
            </a:fld>
            <a:endParaRPr lang="en-GB"/>
          </a:p>
        </p:txBody>
      </p:sp>
    </p:spTree>
    <p:extLst>
      <p:ext uri="{BB962C8B-B14F-4D97-AF65-F5344CB8AC3E}">
        <p14:creationId xmlns:p14="http://schemas.microsoft.com/office/powerpoint/2010/main" val="77076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17</a:t>
            </a:fld>
            <a:endParaRPr lang="en-GB"/>
          </a:p>
        </p:txBody>
      </p:sp>
    </p:spTree>
    <p:extLst>
      <p:ext uri="{BB962C8B-B14F-4D97-AF65-F5344CB8AC3E}">
        <p14:creationId xmlns:p14="http://schemas.microsoft.com/office/powerpoint/2010/main" val="419766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“being on the spectrum” – this student does not have a registered</a:t>
            </a:r>
            <a:r>
              <a:rPr lang="en-GB" baseline="0" dirty="0" smtClean="0"/>
              <a:t> disability with the OU</a:t>
            </a:r>
            <a:endParaRPr lang="en-GB" dirty="0" smtClean="0"/>
          </a:p>
          <a:p>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18</a:t>
            </a:fld>
            <a:endParaRPr lang="en-GB"/>
          </a:p>
        </p:txBody>
      </p:sp>
    </p:spTree>
    <p:extLst>
      <p:ext uri="{BB962C8B-B14F-4D97-AF65-F5344CB8AC3E}">
        <p14:creationId xmlns:p14="http://schemas.microsoft.com/office/powerpoint/2010/main" val="124157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majority of students who were extending were</a:t>
            </a:r>
            <a:r>
              <a:rPr lang="en-GB" baseline="0" dirty="0" smtClean="0"/>
              <a:t> not active participants in the project.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20</a:t>
            </a:fld>
            <a:endParaRPr lang="en-GB"/>
          </a:p>
        </p:txBody>
      </p:sp>
    </p:spTree>
    <p:extLst>
      <p:ext uri="{BB962C8B-B14F-4D97-AF65-F5344CB8AC3E}">
        <p14:creationId xmlns:p14="http://schemas.microsoft.com/office/powerpoint/2010/main" val="16598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TM354 specific</a:t>
            </a:r>
            <a:r>
              <a:rPr lang="en-GB" baseline="0" dirty="0" smtClean="0"/>
              <a:t> discussion</a:t>
            </a:r>
          </a:p>
          <a:p>
            <a:r>
              <a:rPr lang="en-GB" baseline="0" dirty="0" smtClean="0"/>
              <a:t>Evidence that the students are very sympathetic with one another</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23</a:t>
            </a:fld>
            <a:endParaRPr lang="en-GB"/>
          </a:p>
        </p:txBody>
      </p:sp>
    </p:spTree>
    <p:extLst>
      <p:ext uri="{BB962C8B-B14F-4D97-AF65-F5344CB8AC3E}">
        <p14:creationId xmlns:p14="http://schemas.microsoft.com/office/powerpoint/2010/main" val="180546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authentic real chat here</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24</a:t>
            </a:fld>
            <a:endParaRPr lang="en-GB"/>
          </a:p>
        </p:txBody>
      </p:sp>
    </p:spTree>
    <p:extLst>
      <p:ext uri="{BB962C8B-B14F-4D97-AF65-F5344CB8AC3E}">
        <p14:creationId xmlns:p14="http://schemas.microsoft.com/office/powerpoint/2010/main" val="250072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also non TM354 specific discussion</a:t>
            </a:r>
          </a:p>
          <a:p>
            <a:endParaRPr lang="en-GB" dirty="0" smtClean="0"/>
          </a:p>
          <a:p>
            <a:r>
              <a:rPr lang="en-GB" dirty="0" smtClean="0"/>
              <a:t>Some of the students are also studying TM470,</a:t>
            </a:r>
            <a:r>
              <a:rPr lang="en-GB" baseline="0" dirty="0" smtClean="0"/>
              <a:t> and we also talk about these other modules. While me and one student are talking about one thing (blue box), you can see that two other students are actually talking about something else, which is also related to the module. </a:t>
            </a:r>
          </a:p>
          <a:p>
            <a:endParaRPr lang="en-GB" baseline="0" dirty="0" smtClean="0"/>
          </a:p>
          <a:p>
            <a:r>
              <a:rPr lang="en-GB" baseline="0" dirty="0" smtClean="0"/>
              <a:t>Red box – one student is actually asking the other student to ask the tutor of an online session to do something for him</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25</a:t>
            </a:fld>
            <a:endParaRPr lang="en-GB"/>
          </a:p>
        </p:txBody>
      </p:sp>
    </p:spTree>
    <p:extLst>
      <p:ext uri="{BB962C8B-B14F-4D97-AF65-F5344CB8AC3E}">
        <p14:creationId xmlns:p14="http://schemas.microsoft.com/office/powerpoint/2010/main" val="330529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xmlns=""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xmlns=""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xmlns=""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2200" b="1">
                <a:solidFill>
                  <a:srgbClr val="002060"/>
                </a:solidFill>
              </a:defRPr>
            </a:lvl1pPr>
          </a:lstStyle>
          <a:p>
            <a:pPr lvl="0"/>
            <a:r>
              <a:rPr lang="en-US" dirty="0"/>
              <a:t>TEXT IN HERE</a:t>
            </a:r>
          </a:p>
        </p:txBody>
      </p:sp>
      <p:sp>
        <p:nvSpPr>
          <p:cNvPr id="13" name="Title 1">
            <a:extLst>
              <a:ext uri="{FF2B5EF4-FFF2-40B4-BE49-F238E27FC236}">
                <a16:creationId xmlns:a16="http://schemas.microsoft.com/office/drawing/2014/main" xmlns=""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xmlns="" id="{FDA22121-4331-41E2-B269-75755B804956}"/>
              </a:ext>
            </a:extLst>
          </p:cNvPr>
          <p:cNvSpPr>
            <a:spLocks noGrp="1"/>
          </p:cNvSpPr>
          <p:nvPr>
            <p:ph idx="1" hasCustomPrompt="1"/>
          </p:nvPr>
        </p:nvSpPr>
        <p:spPr>
          <a:xfrm>
            <a:off x="388801" y="1394084"/>
            <a:ext cx="8263493" cy="4970881"/>
          </a:xfrm>
          <a:prstGeom prst="rect">
            <a:avLst/>
          </a:prstGeom>
        </p:spPr>
        <p:txBody>
          <a:bodyPr lIns="36000" tIns="36000" rIns="36000" bIns="36000"/>
          <a:lstStyle>
            <a:lvl1pPr marL="0" indent="0">
              <a:buNone/>
              <a:defRPr sz="2000">
                <a:solidFill>
                  <a:srgbClr val="002060"/>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xmlns=""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xmlns=""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xmlns=""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r>
              <a:rPr lang="en-US" dirty="0"/>
              <a:t/>
            </a:r>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xmlns=""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xmlns=""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xmlns=""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xmlns=""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xmlns=""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r>
              <a:rPr lang="en-US" dirty="0"/>
              <a:t/>
            </a:r>
            <a:br>
              <a:rPr lang="en-US" dirty="0"/>
            </a:br>
            <a:r>
              <a:rPr lang="en-US" dirty="0"/>
              <a:t/>
            </a:r>
            <a:br>
              <a:rPr lang="en-US" dirty="0"/>
            </a:br>
            <a:r>
              <a:rPr lang="en-US"/>
              <a:t>Body text</a:t>
            </a:r>
            <a:endParaRPr lang="en-US" dirty="0"/>
          </a:p>
        </p:txBody>
      </p:sp>
      <p:sp>
        <p:nvSpPr>
          <p:cNvPr id="13" name="Text Placeholder 2">
            <a:extLst>
              <a:ext uri="{FF2B5EF4-FFF2-40B4-BE49-F238E27FC236}">
                <a16:creationId xmlns:a16="http://schemas.microsoft.com/office/drawing/2014/main" xmlns=""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xmlns=""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xmlns=""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13" name="Title 1">
            <a:extLst>
              <a:ext uri="{FF2B5EF4-FFF2-40B4-BE49-F238E27FC236}">
                <a16:creationId xmlns:a16="http://schemas.microsoft.com/office/drawing/2014/main" xmlns=""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xmlns=""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5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441875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xmlns=""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xmlns=""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xmlns=""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8021519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xmlns=""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xmlns=""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xmlns=""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xmlns=""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xmlns=""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xmlns=""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xmlns=""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xmlns=""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xmlns=""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xmlns=""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xmlns=""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xmlns=""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xmlns=""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xmlns=""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xmlns=""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xmlns=""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xmlns=""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xmlns=""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xmlns=""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xmlns=""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xmlns=""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xmlns=""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xmlns=""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850A13-8E99-49E2-9165-C76685B082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7"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D35A2-212B-4253-8D50-FD1945F2BFB6}"/>
              </a:ext>
            </a:extLst>
          </p:cNvPr>
          <p:cNvSpPr>
            <a:spLocks noGrp="1"/>
          </p:cNvSpPr>
          <p:nvPr>
            <p:ph type="ctrTitle"/>
          </p:nvPr>
        </p:nvSpPr>
        <p:spPr>
          <a:xfrm>
            <a:off x="515861" y="992372"/>
            <a:ext cx="7920773" cy="2700670"/>
          </a:xfrm>
        </p:spPr>
        <p:txBody>
          <a:bodyPr/>
          <a:lstStyle/>
          <a:p>
            <a:r>
              <a:rPr lang="en-GB" dirty="0" smtClean="0">
                <a:effectLst>
                  <a:outerShdw blurRad="38100" dist="38100" dir="2700000" algn="tl">
                    <a:srgbClr val="000000">
                      <a:alpha val="43137"/>
                    </a:srgbClr>
                  </a:outerShdw>
                </a:effectLst>
              </a:rPr>
              <a:t>PERSONALISED STUDENT SUPPORT PLANS: EXAMINING THE EFFECTIVENESS OF SUPPORT RECOMMENDATIONS MADE BY STUDENTS</a:t>
            </a:r>
            <a:endParaRPr lang="en-GB" dirty="0"/>
          </a:p>
        </p:txBody>
      </p:sp>
      <p:sp>
        <p:nvSpPr>
          <p:cNvPr id="3" name="Subtitle 2">
            <a:extLst>
              <a:ext uri="{FF2B5EF4-FFF2-40B4-BE49-F238E27FC236}">
                <a16:creationId xmlns:a16="http://schemas.microsoft.com/office/drawing/2014/main" xmlns="" id="{0BD11A33-AC46-4B11-BB79-1093594918F3}"/>
              </a:ext>
            </a:extLst>
          </p:cNvPr>
          <p:cNvSpPr>
            <a:spLocks noGrp="1"/>
          </p:cNvSpPr>
          <p:nvPr>
            <p:ph type="subTitle" idx="1"/>
          </p:nvPr>
        </p:nvSpPr>
        <p:spPr>
          <a:xfrm>
            <a:off x="515861" y="3937393"/>
            <a:ext cx="7920774" cy="747897"/>
          </a:xfrm>
        </p:spPr>
        <p:txBody>
          <a:bodyPr/>
          <a:lstStyle/>
          <a:p>
            <a:r>
              <a:rPr lang="en-GB" dirty="0" smtClean="0"/>
              <a:t>THE CHANGE IN STUDENT ENGAGEMENT WITH PERSONALISED SUPPORT: AN EVALUATION AT THE MID-WAY POINT OF AN ESTEEM-FUNDED PROJECT</a:t>
            </a:r>
            <a:endParaRPr lang="en-GB" dirty="0"/>
          </a:p>
        </p:txBody>
      </p:sp>
      <p:sp>
        <p:nvSpPr>
          <p:cNvPr id="4" name="Subtitle 2">
            <a:extLst>
              <a:ext uri="{FF2B5EF4-FFF2-40B4-BE49-F238E27FC236}">
                <a16:creationId xmlns:a16="http://schemas.microsoft.com/office/drawing/2014/main" xmlns="" id="{0BD11A33-AC46-4B11-BB79-1093594918F3}"/>
              </a:ext>
            </a:extLst>
          </p:cNvPr>
          <p:cNvSpPr txBox="1">
            <a:spLocks/>
          </p:cNvSpPr>
          <p:nvPr/>
        </p:nvSpPr>
        <p:spPr>
          <a:xfrm>
            <a:off x="515860" y="5203978"/>
            <a:ext cx="7920774" cy="626838"/>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GB" dirty="0" smtClean="0"/>
              <a:t>DR CATHRYN PEOPLES</a:t>
            </a:r>
          </a:p>
          <a:p>
            <a:r>
              <a:rPr lang="en-GB" dirty="0" smtClean="0"/>
              <a:t>c.j.peoples@open.ac.uk</a:t>
            </a:r>
            <a:endParaRPr lang="en-GB" dirty="0"/>
          </a:p>
        </p:txBody>
      </p:sp>
    </p:spTree>
    <p:extLst>
      <p:ext uri="{BB962C8B-B14F-4D97-AF65-F5344CB8AC3E}">
        <p14:creationId xmlns:p14="http://schemas.microsoft.com/office/powerpoint/2010/main" val="2656156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INITIAL FINDINGS</a:t>
            </a:r>
            <a:endParaRPr lang="en-GB" sz="2200" dirty="0">
              <a:solidFill>
                <a:srgbClr val="002060"/>
              </a:solidFill>
            </a:endParaRPr>
          </a:p>
        </p:txBody>
      </p:sp>
      <p:sp>
        <p:nvSpPr>
          <p:cNvPr id="4" name="Content Placeholder 3"/>
          <p:cNvSpPr>
            <a:spLocks noGrp="1"/>
          </p:cNvSpPr>
          <p:nvPr>
            <p:ph idx="1"/>
          </p:nvPr>
        </p:nvSpPr>
        <p:spPr>
          <a:xfrm>
            <a:off x="388801" y="1367758"/>
            <a:ext cx="8263493" cy="5135518"/>
          </a:xfrm>
        </p:spPr>
        <p:txBody>
          <a:bodyPr/>
          <a:lstStyle/>
          <a:p>
            <a:pPr marL="342900" indent="-342900">
              <a:buFontTx/>
              <a:buChar char="-"/>
            </a:pPr>
            <a:r>
              <a:rPr lang="en-GB" sz="2000" dirty="0" smtClean="0">
                <a:solidFill>
                  <a:srgbClr val="002060"/>
                </a:solidFill>
              </a:rPr>
              <a:t>The </a:t>
            </a:r>
            <a:r>
              <a:rPr lang="en-GB" sz="2000" dirty="0">
                <a:solidFill>
                  <a:srgbClr val="002060"/>
                </a:solidFill>
              </a:rPr>
              <a:t>students who initially engaged do not have the most to gain – they are part of the higher-performing cohort. </a:t>
            </a:r>
            <a:endParaRPr lang="en-GB" sz="2000" dirty="0" smtClean="0">
              <a:solidFill>
                <a:srgbClr val="002060"/>
              </a:solidFill>
            </a:endParaRPr>
          </a:p>
          <a:p>
            <a:pPr marL="800089" lvl="1" indent="-342900">
              <a:buFontTx/>
              <a:buChar char="-"/>
            </a:pPr>
            <a:r>
              <a:rPr lang="en-GB" sz="1700" dirty="0" smtClean="0">
                <a:solidFill>
                  <a:srgbClr val="002060"/>
                </a:solidFill>
              </a:rPr>
              <a:t>Why might they have engaged? </a:t>
            </a:r>
          </a:p>
          <a:p>
            <a:pPr marL="1257277" lvl="2" indent="-342900">
              <a:buFontTx/>
              <a:buChar char="-"/>
            </a:pPr>
            <a:r>
              <a:rPr lang="en-GB" sz="1700" dirty="0" smtClean="0">
                <a:solidFill>
                  <a:srgbClr val="002060"/>
                </a:solidFill>
              </a:rPr>
              <a:t>More committed to their study in general? </a:t>
            </a:r>
          </a:p>
          <a:p>
            <a:pPr marL="1257277" lvl="2" indent="-342900">
              <a:buFontTx/>
              <a:buChar char="-"/>
            </a:pPr>
            <a:r>
              <a:rPr lang="en-GB" sz="1700" dirty="0" smtClean="0">
                <a:solidFill>
                  <a:srgbClr val="002060"/>
                </a:solidFill>
              </a:rPr>
              <a:t>Willing to devote more time to something they may benefit from? </a:t>
            </a:r>
            <a:endParaRPr lang="en-GB" sz="1700" dirty="0">
              <a:solidFill>
                <a:srgbClr val="002060"/>
              </a:solidFill>
            </a:endParaRPr>
          </a:p>
          <a:p>
            <a:pPr marL="342900" indent="-342900">
              <a:buFontTx/>
              <a:buChar char="-"/>
            </a:pPr>
            <a:r>
              <a:rPr lang="en-GB" sz="2000" dirty="0" smtClean="0">
                <a:solidFill>
                  <a:srgbClr val="002060"/>
                </a:solidFill>
              </a:rPr>
              <a:t>Students </a:t>
            </a:r>
            <a:r>
              <a:rPr lang="en-GB" sz="2000" dirty="0">
                <a:solidFill>
                  <a:srgbClr val="002060"/>
                </a:solidFill>
              </a:rPr>
              <a:t>who may have more to gain have not taken advantage of the opportunity</a:t>
            </a:r>
            <a:r>
              <a:rPr lang="en-GB" sz="2000" dirty="0" smtClean="0">
                <a:solidFill>
                  <a:srgbClr val="002060"/>
                </a:solidFill>
              </a:rPr>
              <a:t>.</a:t>
            </a:r>
          </a:p>
          <a:p>
            <a:pPr marL="800089" lvl="1" indent="-342900">
              <a:buFontTx/>
              <a:buChar char="-"/>
            </a:pPr>
            <a:r>
              <a:rPr lang="en-GB" sz="1700" dirty="0" smtClean="0">
                <a:solidFill>
                  <a:srgbClr val="002060"/>
                </a:solidFill>
              </a:rPr>
              <a:t>Why might they have not engaged? </a:t>
            </a:r>
          </a:p>
          <a:p>
            <a:pPr marL="1257277" lvl="2" indent="-342900">
              <a:buFontTx/>
              <a:buChar char="-"/>
            </a:pPr>
            <a:r>
              <a:rPr lang="en-GB" sz="1700" dirty="0" smtClean="0">
                <a:solidFill>
                  <a:srgbClr val="002060"/>
                </a:solidFill>
              </a:rPr>
              <a:t>Lack of confidence in engaging on a more direct one-to-one basis? </a:t>
            </a:r>
          </a:p>
          <a:p>
            <a:pPr marL="1257277" lvl="2" indent="-342900">
              <a:buFontTx/>
              <a:buChar char="-"/>
            </a:pPr>
            <a:r>
              <a:rPr lang="en-GB" sz="1700" dirty="0" smtClean="0">
                <a:solidFill>
                  <a:srgbClr val="002060"/>
                </a:solidFill>
              </a:rPr>
              <a:t>Are they lower performing students because they have limited time for study and study-related aspects in general? </a:t>
            </a:r>
            <a:endParaRPr lang="en-GB" sz="1700" dirty="0">
              <a:solidFill>
                <a:srgbClr val="002060"/>
              </a:solidFill>
            </a:endParaRPr>
          </a:p>
          <a:p>
            <a:endParaRPr lang="en-GB" dirty="0"/>
          </a:p>
        </p:txBody>
      </p:sp>
    </p:spTree>
    <p:extLst>
      <p:ext uri="{BB962C8B-B14F-4D97-AF65-F5344CB8AC3E}">
        <p14:creationId xmlns:p14="http://schemas.microsoft.com/office/powerpoint/2010/main" val="38954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694268"/>
            <a:ext cx="8374199" cy="319174"/>
          </a:xfrm>
        </p:spPr>
        <p:txBody>
          <a:bodyPr/>
          <a:lstStyle/>
          <a:p>
            <a:r>
              <a:rPr lang="en-GB" sz="2200" dirty="0" smtClean="0">
                <a:solidFill>
                  <a:srgbClr val="002060"/>
                </a:solidFill>
              </a:rPr>
              <a:t>WHO DIDN’T ENGAGE FROM THE BEGINNING, AND WHY?</a:t>
            </a:r>
            <a:r>
              <a:rPr lang="en-GB" dirty="0" smtClean="0"/>
              <a:t> </a:t>
            </a:r>
            <a:endParaRPr lang="en-GB" dirty="0"/>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875704933"/>
              </p:ext>
            </p:extLst>
          </p:nvPr>
        </p:nvGraphicFramePr>
        <p:xfrm>
          <a:off x="322802" y="1608491"/>
          <a:ext cx="8329492" cy="2153920"/>
        </p:xfrm>
        <a:graphic>
          <a:graphicData uri="http://schemas.openxmlformats.org/drawingml/2006/table">
            <a:tbl>
              <a:tblPr firstRow="1" bandRow="1">
                <a:tableStyleId>{6E25E649-3F16-4E02-A733-19D2CDBF48F0}</a:tableStyleId>
              </a:tblPr>
              <a:tblGrid>
                <a:gridCol w="989531"/>
                <a:gridCol w="7339961"/>
              </a:tblGrid>
              <a:tr h="370840">
                <a:tc>
                  <a:txBody>
                    <a:bodyPr/>
                    <a:lstStyle/>
                    <a:p>
                      <a:endParaRPr lang="en-GB" sz="1800" dirty="0"/>
                    </a:p>
                  </a:txBody>
                  <a:tcPr/>
                </a:tc>
                <a:tc>
                  <a:txBody>
                    <a:bodyPr/>
                    <a:lstStyle/>
                    <a:p>
                      <a:endParaRPr lang="en-GB" sz="1800" dirty="0"/>
                    </a:p>
                  </a:txBody>
                  <a:tcPr/>
                </a:tc>
              </a:tr>
              <a:tr h="370840">
                <a:tc>
                  <a:txBody>
                    <a:bodyPr/>
                    <a:lstStyle/>
                    <a:p>
                      <a:r>
                        <a:rPr lang="en-GB" sz="1800" dirty="0" smtClean="0">
                          <a:solidFill>
                            <a:srgbClr val="002060"/>
                          </a:solidFill>
                        </a:rPr>
                        <a:t>JG</a:t>
                      </a:r>
                      <a:endParaRPr lang="en-GB" sz="1800" dirty="0">
                        <a:solidFill>
                          <a:srgbClr val="002060"/>
                        </a:solidFill>
                      </a:endParaRPr>
                    </a:p>
                  </a:txBody>
                  <a:tcPr/>
                </a:tc>
                <a:tc>
                  <a:txBody>
                    <a:bodyPr/>
                    <a:lstStyle/>
                    <a:p>
                      <a:r>
                        <a:rPr lang="en-GB" sz="1500" dirty="0" smtClean="0">
                          <a:solidFill>
                            <a:srgbClr val="002060"/>
                          </a:solidFill>
                        </a:rPr>
                        <a:t>“</a:t>
                      </a:r>
                      <a:r>
                        <a:rPr lang="en-GB" sz="1500" i="1" kern="1200" dirty="0" smtClean="0">
                          <a:solidFill>
                            <a:srgbClr val="002060"/>
                          </a:solidFill>
                          <a:effectLst/>
                        </a:rPr>
                        <a:t>I opted out as it felt that it may require more </a:t>
                      </a:r>
                      <a:r>
                        <a:rPr lang="en-GB" sz="1500" i="1" kern="1200" dirty="0" smtClean="0">
                          <a:solidFill>
                            <a:srgbClr val="002060"/>
                          </a:solidFill>
                          <a:effectLst/>
                        </a:rPr>
                        <a:t>organisational </a:t>
                      </a:r>
                      <a:r>
                        <a:rPr lang="en-GB" sz="1500" i="1" kern="1200" dirty="0" smtClean="0">
                          <a:solidFill>
                            <a:srgbClr val="002060"/>
                          </a:solidFill>
                          <a:effectLst/>
                        </a:rPr>
                        <a:t>time to dedicate to the course. As my study time is limited and more than a little random I felt that having a more </a:t>
                      </a:r>
                      <a:r>
                        <a:rPr lang="en-GB" sz="1500" i="1" kern="1200" dirty="0" smtClean="0">
                          <a:solidFill>
                            <a:srgbClr val="002060"/>
                          </a:solidFill>
                          <a:effectLst/>
                        </a:rPr>
                        <a:t>organised </a:t>
                      </a:r>
                      <a:r>
                        <a:rPr lang="en-GB" sz="1500" i="1" kern="1200" dirty="0" smtClean="0">
                          <a:solidFill>
                            <a:srgbClr val="002060"/>
                          </a:solidFill>
                          <a:effectLst/>
                        </a:rPr>
                        <a:t>support structure would only infuriate the tutor! As I write this though, it maybe that more structure is what I need to get more from the course</a:t>
                      </a:r>
                      <a:r>
                        <a:rPr lang="en-GB" sz="1500" kern="1200" dirty="0" smtClean="0">
                          <a:solidFill>
                            <a:srgbClr val="002060"/>
                          </a:solidFill>
                          <a:effectLst/>
                        </a:rPr>
                        <a:t>...</a:t>
                      </a:r>
                      <a:r>
                        <a:rPr lang="en-GB" sz="1500" dirty="0" smtClean="0">
                          <a:solidFill>
                            <a:srgbClr val="002060"/>
                          </a:solidFill>
                        </a:rPr>
                        <a:t>”</a:t>
                      </a:r>
                      <a:endParaRPr lang="en-GB" sz="1500" dirty="0">
                        <a:solidFill>
                          <a:srgbClr val="002060"/>
                        </a:solidFill>
                      </a:endParaRPr>
                    </a:p>
                  </a:txBody>
                  <a:tcPr/>
                </a:tc>
              </a:tr>
              <a:tr h="370840">
                <a:tc>
                  <a:txBody>
                    <a:bodyPr/>
                    <a:lstStyle/>
                    <a:p>
                      <a:r>
                        <a:rPr lang="en-GB" sz="1800" dirty="0" smtClean="0">
                          <a:solidFill>
                            <a:srgbClr val="002060"/>
                          </a:solidFill>
                        </a:rPr>
                        <a:t>SD</a:t>
                      </a:r>
                      <a:endParaRPr lang="en-GB" sz="1800" dirty="0">
                        <a:solidFill>
                          <a:srgbClr val="002060"/>
                        </a:solidFill>
                      </a:endParaRPr>
                    </a:p>
                  </a:txBody>
                  <a:tcPr/>
                </a:tc>
                <a:tc>
                  <a:txBody>
                    <a:bodyPr/>
                    <a:lstStyle/>
                    <a:p>
                      <a:r>
                        <a:rPr lang="en-GB" sz="1500" dirty="0" smtClean="0">
                          <a:solidFill>
                            <a:srgbClr val="002060"/>
                          </a:solidFill>
                        </a:rPr>
                        <a:t>“</a:t>
                      </a:r>
                      <a:r>
                        <a:rPr lang="en-GB" sz="1500" i="1" kern="1200" dirty="0" smtClean="0">
                          <a:solidFill>
                            <a:srgbClr val="002060"/>
                          </a:solidFill>
                          <a:effectLst/>
                        </a:rPr>
                        <a:t>In all honesty, it sounds quite good. I just have to manage my time so meticulously to ensure I have time for everything. I don't want to risk participating when I'm unsure of the amount of input that would be required</a:t>
                      </a:r>
                      <a:r>
                        <a:rPr lang="en-GB" sz="1500" kern="1200" dirty="0" smtClean="0">
                          <a:solidFill>
                            <a:srgbClr val="002060"/>
                          </a:solidFill>
                          <a:effectLst/>
                        </a:rPr>
                        <a:t>.</a:t>
                      </a:r>
                      <a:r>
                        <a:rPr lang="en-GB" sz="1500" dirty="0" smtClean="0">
                          <a:solidFill>
                            <a:srgbClr val="002060"/>
                          </a:solidFill>
                        </a:rPr>
                        <a:t>”</a:t>
                      </a:r>
                      <a:endParaRPr lang="en-GB" sz="1500" dirty="0">
                        <a:solidFill>
                          <a:srgbClr val="002060"/>
                        </a:solidFill>
                      </a:endParaRPr>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67391309"/>
              </p:ext>
            </p:extLst>
          </p:nvPr>
        </p:nvGraphicFramePr>
        <p:xfrm>
          <a:off x="785621" y="4673928"/>
          <a:ext cx="7231200" cy="1112520"/>
        </p:xfrm>
        <a:graphic>
          <a:graphicData uri="http://schemas.openxmlformats.org/drawingml/2006/table">
            <a:tbl>
              <a:tblPr firstRow="1" bandRow="1">
                <a:tableStyleId>{6E25E649-3F16-4E02-A733-19D2CDBF48F0}</a:tableStyleId>
              </a:tblPr>
              <a:tblGrid>
                <a:gridCol w="1135199"/>
                <a:gridCol w="1127052"/>
                <a:gridCol w="2714846"/>
                <a:gridCol w="2254103"/>
              </a:tblGrid>
              <a:tr h="370840">
                <a:tc>
                  <a:txBody>
                    <a:bodyPr/>
                    <a:lstStyle/>
                    <a:p>
                      <a:r>
                        <a:rPr lang="en-GB" dirty="0" smtClean="0"/>
                        <a:t>Student</a:t>
                      </a:r>
                      <a:endParaRPr lang="en-GB" dirty="0"/>
                    </a:p>
                  </a:txBody>
                  <a:tcPr/>
                </a:tc>
                <a:tc>
                  <a:txBody>
                    <a:bodyPr/>
                    <a:lstStyle/>
                    <a:p>
                      <a:r>
                        <a:rPr lang="en-GB" dirty="0" err="1" smtClean="0"/>
                        <a:t>DoB</a:t>
                      </a:r>
                      <a:endParaRPr lang="en-GB" dirty="0"/>
                    </a:p>
                  </a:txBody>
                  <a:tcPr/>
                </a:tc>
                <a:tc>
                  <a:txBody>
                    <a:bodyPr/>
                    <a:lstStyle/>
                    <a:p>
                      <a:r>
                        <a:rPr lang="en-GB" dirty="0" smtClean="0"/>
                        <a:t>Special Characteristics</a:t>
                      </a:r>
                      <a:endParaRPr lang="en-GB" dirty="0"/>
                    </a:p>
                  </a:txBody>
                  <a:tcPr/>
                </a:tc>
                <a:tc>
                  <a:txBody>
                    <a:bodyPr/>
                    <a:lstStyle/>
                    <a:p>
                      <a:r>
                        <a:rPr lang="en-GB" dirty="0" smtClean="0"/>
                        <a:t>Prior Performance</a:t>
                      </a:r>
                      <a:endParaRPr lang="en-GB" dirty="0"/>
                    </a:p>
                  </a:txBody>
                  <a:tcPr/>
                </a:tc>
              </a:tr>
              <a:tr h="370840">
                <a:tc>
                  <a:txBody>
                    <a:bodyPr/>
                    <a:lstStyle/>
                    <a:p>
                      <a:r>
                        <a:rPr lang="en-GB" dirty="0" smtClean="0">
                          <a:solidFill>
                            <a:srgbClr val="002060"/>
                          </a:solidFill>
                        </a:rPr>
                        <a:t>JG</a:t>
                      </a:r>
                      <a:endParaRPr lang="en-GB" dirty="0">
                        <a:solidFill>
                          <a:srgbClr val="002060"/>
                        </a:solidFill>
                      </a:endParaRPr>
                    </a:p>
                  </a:txBody>
                  <a:tcPr/>
                </a:tc>
                <a:tc>
                  <a:txBody>
                    <a:bodyPr/>
                    <a:lstStyle/>
                    <a:p>
                      <a:r>
                        <a:rPr lang="en-GB" sz="1500" dirty="0" smtClean="0">
                          <a:solidFill>
                            <a:srgbClr val="002060"/>
                          </a:solidFill>
                        </a:rPr>
                        <a:t>1981</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r h="370840">
                <a:tc>
                  <a:txBody>
                    <a:bodyPr/>
                    <a:lstStyle/>
                    <a:p>
                      <a:r>
                        <a:rPr lang="en-GB" dirty="0" smtClean="0">
                          <a:solidFill>
                            <a:srgbClr val="002060"/>
                          </a:solidFill>
                        </a:rPr>
                        <a:t>SD</a:t>
                      </a:r>
                      <a:endParaRPr lang="en-GB" dirty="0">
                        <a:solidFill>
                          <a:srgbClr val="002060"/>
                        </a:solidFill>
                      </a:endParaRPr>
                    </a:p>
                  </a:txBody>
                  <a:tcPr/>
                </a:tc>
                <a:tc>
                  <a:txBody>
                    <a:bodyPr/>
                    <a:lstStyle/>
                    <a:p>
                      <a:r>
                        <a:rPr lang="en-GB" sz="1500" dirty="0" smtClean="0">
                          <a:solidFill>
                            <a:srgbClr val="002060"/>
                          </a:solidFill>
                        </a:rPr>
                        <a:t>1976</a:t>
                      </a:r>
                      <a:endParaRPr lang="en-GB" sz="1500" dirty="0">
                        <a:solidFill>
                          <a:srgbClr val="002060"/>
                        </a:solidFill>
                      </a:endParaRPr>
                    </a:p>
                  </a:txBody>
                  <a:tcPr/>
                </a:tc>
                <a:tc>
                  <a:txBody>
                    <a:bodyPr/>
                    <a:lstStyle/>
                    <a:p>
                      <a:r>
                        <a:rPr lang="en-GB" sz="1500" dirty="0" smtClean="0">
                          <a:solidFill>
                            <a:srgbClr val="002060"/>
                          </a:solidFill>
                        </a:rPr>
                        <a:t>~ </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bl>
          </a:graphicData>
        </a:graphic>
      </p:graphicFrame>
      <p:sp>
        <p:nvSpPr>
          <p:cNvPr id="7" name="Rectangle 6"/>
          <p:cNvSpPr/>
          <p:nvPr/>
        </p:nvSpPr>
        <p:spPr>
          <a:xfrm>
            <a:off x="3436488" y="5475324"/>
            <a:ext cx="914400" cy="303176"/>
          </a:xfrm>
          <a:prstGeom prst="rect">
            <a:avLst/>
          </a:prstGeom>
          <a:solidFill>
            <a:srgbClr val="F2FC8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A</a:t>
            </a:r>
            <a:r>
              <a:rPr lang="en-GB" dirty="0" smtClean="0">
                <a:solidFill>
                  <a:srgbClr val="002060"/>
                </a:solidFill>
              </a:rPr>
              <a:t>utism</a:t>
            </a:r>
            <a:endParaRPr lang="en-GB" dirty="0">
              <a:solidFill>
                <a:srgbClr val="002060"/>
              </a:solidFill>
            </a:endParaRPr>
          </a:p>
        </p:txBody>
      </p:sp>
      <p:sp>
        <p:nvSpPr>
          <p:cNvPr id="8" name="Rectangle 7"/>
          <p:cNvSpPr/>
          <p:nvPr/>
        </p:nvSpPr>
        <p:spPr>
          <a:xfrm>
            <a:off x="3436488" y="5073842"/>
            <a:ext cx="1406120" cy="335333"/>
          </a:xfrm>
          <a:prstGeom prst="rect">
            <a:avLst/>
          </a:prstGeom>
          <a:solidFill>
            <a:srgbClr val="F2FC8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Asperger’s</a:t>
            </a:r>
            <a:endParaRPr lang="en-GB" dirty="0">
              <a:solidFill>
                <a:srgbClr val="002060"/>
              </a:solidFill>
            </a:endParaRPr>
          </a:p>
        </p:txBody>
      </p:sp>
    </p:spTree>
    <p:extLst>
      <p:ext uri="{BB962C8B-B14F-4D97-AF65-F5344CB8AC3E}">
        <p14:creationId xmlns:p14="http://schemas.microsoft.com/office/powerpoint/2010/main" val="26264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EXTENSIONS FOR TMA 01</a:t>
            </a:r>
            <a:endParaRPr lang="en-GB" sz="2200" dirty="0">
              <a:solidFill>
                <a:srgbClr val="002060"/>
              </a:solidFill>
            </a:endParaRPr>
          </a:p>
        </p:txBody>
      </p:sp>
      <p:sp>
        <p:nvSpPr>
          <p:cNvPr id="4" name="Content Placeholder 3"/>
          <p:cNvSpPr>
            <a:spLocks noGrp="1"/>
          </p:cNvSpPr>
          <p:nvPr>
            <p:ph idx="1"/>
          </p:nvPr>
        </p:nvSpPr>
        <p:spPr>
          <a:xfrm>
            <a:off x="388801" y="1406178"/>
            <a:ext cx="8263493" cy="4958787"/>
          </a:xfrm>
        </p:spPr>
        <p:txBody>
          <a:bodyPr/>
          <a:lstStyle/>
          <a:p>
            <a:r>
              <a:rPr lang="en-GB" sz="2000" dirty="0" smtClean="0">
                <a:solidFill>
                  <a:srgbClr val="002060"/>
                </a:solidFill>
              </a:rPr>
              <a:t>- 10 students out of a group of 38. </a:t>
            </a:r>
          </a:p>
          <a:p>
            <a:r>
              <a:rPr lang="en-GB" sz="2000" dirty="0" smtClean="0">
                <a:solidFill>
                  <a:srgbClr val="002060"/>
                </a:solidFill>
              </a:rPr>
              <a:t>- 2 of these students were receiving additional support; both students have registered disabilities. </a:t>
            </a:r>
            <a:endParaRPr lang="en-GB" sz="2000" dirty="0">
              <a:solidFill>
                <a:srgbClr val="002060"/>
              </a:solidFill>
            </a:endParaRPr>
          </a:p>
        </p:txBody>
      </p:sp>
      <p:pic>
        <p:nvPicPr>
          <p:cNvPr id="5" name="Picture 4"/>
          <p:cNvPicPr>
            <a:picLocks noChangeAspect="1"/>
          </p:cNvPicPr>
          <p:nvPr/>
        </p:nvPicPr>
        <p:blipFill>
          <a:blip r:embed="rId2"/>
          <a:stretch>
            <a:fillRect/>
          </a:stretch>
        </p:blipFill>
        <p:spPr>
          <a:xfrm>
            <a:off x="115421" y="2465296"/>
            <a:ext cx="4870917" cy="866070"/>
          </a:xfrm>
          <a:prstGeom prst="rect">
            <a:avLst/>
          </a:prstGeom>
          <a:ln w="3175">
            <a:solidFill>
              <a:srgbClr val="002060"/>
            </a:solidFill>
          </a:ln>
        </p:spPr>
      </p:pic>
      <p:pic>
        <p:nvPicPr>
          <p:cNvPr id="7" name="Picture 6"/>
          <p:cNvPicPr>
            <a:picLocks noChangeAspect="1"/>
          </p:cNvPicPr>
          <p:nvPr/>
        </p:nvPicPr>
        <p:blipFill>
          <a:blip r:embed="rId3"/>
          <a:stretch>
            <a:fillRect/>
          </a:stretch>
        </p:blipFill>
        <p:spPr>
          <a:xfrm>
            <a:off x="33071" y="4095961"/>
            <a:ext cx="5138004" cy="1134365"/>
          </a:xfrm>
          <a:prstGeom prst="rect">
            <a:avLst/>
          </a:prstGeom>
          <a:ln w="3175">
            <a:solidFill>
              <a:srgbClr val="002060"/>
            </a:solidFill>
          </a:ln>
        </p:spPr>
      </p:pic>
      <p:pic>
        <p:nvPicPr>
          <p:cNvPr id="9" name="Picture 8"/>
          <p:cNvPicPr>
            <a:picLocks noChangeAspect="1"/>
          </p:cNvPicPr>
          <p:nvPr/>
        </p:nvPicPr>
        <p:blipFill>
          <a:blip r:embed="rId4"/>
          <a:stretch>
            <a:fillRect/>
          </a:stretch>
        </p:blipFill>
        <p:spPr>
          <a:xfrm>
            <a:off x="2762283" y="3226587"/>
            <a:ext cx="6161930" cy="935662"/>
          </a:xfrm>
          <a:prstGeom prst="rect">
            <a:avLst/>
          </a:prstGeom>
          <a:ln w="3175">
            <a:solidFill>
              <a:srgbClr val="002060"/>
            </a:solidFill>
          </a:ln>
        </p:spPr>
      </p:pic>
      <p:pic>
        <p:nvPicPr>
          <p:cNvPr id="10" name="Picture 9"/>
          <p:cNvPicPr>
            <a:picLocks noChangeAspect="1"/>
          </p:cNvPicPr>
          <p:nvPr/>
        </p:nvPicPr>
        <p:blipFill>
          <a:blip r:embed="rId5"/>
          <a:stretch>
            <a:fillRect/>
          </a:stretch>
        </p:blipFill>
        <p:spPr>
          <a:xfrm>
            <a:off x="33071" y="5884177"/>
            <a:ext cx="4642842" cy="932882"/>
          </a:xfrm>
          <a:prstGeom prst="rect">
            <a:avLst/>
          </a:prstGeom>
          <a:ln w="3175">
            <a:solidFill>
              <a:srgbClr val="002060"/>
            </a:solidFill>
          </a:ln>
        </p:spPr>
      </p:pic>
      <p:pic>
        <p:nvPicPr>
          <p:cNvPr id="8" name="Picture 7"/>
          <p:cNvPicPr>
            <a:picLocks noChangeAspect="1"/>
          </p:cNvPicPr>
          <p:nvPr/>
        </p:nvPicPr>
        <p:blipFill>
          <a:blip r:embed="rId6"/>
          <a:stretch>
            <a:fillRect/>
          </a:stretch>
        </p:blipFill>
        <p:spPr>
          <a:xfrm>
            <a:off x="3375366" y="5230326"/>
            <a:ext cx="5839826" cy="1011623"/>
          </a:xfrm>
          <a:prstGeom prst="rect">
            <a:avLst/>
          </a:prstGeom>
          <a:ln w="3175">
            <a:solidFill>
              <a:srgbClr val="002060"/>
            </a:solidFill>
          </a:ln>
        </p:spPr>
      </p:pic>
    </p:spTree>
    <p:extLst>
      <p:ext uri="{BB962C8B-B14F-4D97-AF65-F5344CB8AC3E}">
        <p14:creationId xmlns:p14="http://schemas.microsoft.com/office/powerpoint/2010/main" val="14667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TMA 01 PERFORMANCE</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062463" y="1245615"/>
            <a:ext cx="7219808" cy="5024354"/>
          </a:xfrm>
          <a:prstGeom prst="rect">
            <a:avLst/>
          </a:prstGeom>
        </p:spPr>
      </p:pic>
    </p:spTree>
    <p:extLst>
      <p:ext uri="{BB962C8B-B14F-4D97-AF65-F5344CB8AC3E}">
        <p14:creationId xmlns:p14="http://schemas.microsoft.com/office/powerpoint/2010/main" val="383590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4C812F5-4DBB-4EBA-A2AE-F32B3AD14EBC}"/>
              </a:ext>
            </a:extLst>
          </p:cNvPr>
          <p:cNvSpPr>
            <a:spLocks noGrp="1"/>
          </p:cNvSpPr>
          <p:nvPr>
            <p:ph type="ctrTitle"/>
          </p:nvPr>
        </p:nvSpPr>
        <p:spPr/>
        <p:txBody>
          <a:bodyPr/>
          <a:lstStyle/>
          <a:p>
            <a:r>
              <a:rPr lang="en-GB" dirty="0" smtClean="0"/>
              <a:t>JANUARY 2020 REVIEW</a:t>
            </a:r>
            <a:endParaRPr lang="en-GB" dirty="0"/>
          </a:p>
        </p:txBody>
      </p:sp>
    </p:spTree>
    <p:extLst>
      <p:ext uri="{BB962C8B-B14F-4D97-AF65-F5344CB8AC3E}">
        <p14:creationId xmlns:p14="http://schemas.microsoft.com/office/powerpoint/2010/main" val="116633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JANUARY 2020 REVIEW</a:t>
            </a:r>
            <a:endParaRPr lang="en-GB" sz="2200" dirty="0">
              <a:solidFill>
                <a:srgbClr val="002060"/>
              </a:solidFill>
            </a:endParaRPr>
          </a:p>
        </p:txBody>
      </p:sp>
      <p:sp>
        <p:nvSpPr>
          <p:cNvPr id="4" name="Content Placeholder 3"/>
          <p:cNvSpPr>
            <a:spLocks noGrp="1"/>
          </p:cNvSpPr>
          <p:nvPr>
            <p:ph idx="1"/>
          </p:nvPr>
        </p:nvSpPr>
        <p:spPr>
          <a:xfrm>
            <a:off x="388801" y="1150618"/>
            <a:ext cx="8693727" cy="5214348"/>
          </a:xfrm>
        </p:spPr>
        <p:txBody>
          <a:bodyPr/>
          <a:lstStyle/>
          <a:p>
            <a:r>
              <a:rPr lang="en-GB" sz="2000" dirty="0">
                <a:solidFill>
                  <a:srgbClr val="002060"/>
                </a:solidFill>
              </a:rPr>
              <a:t>A</a:t>
            </a:r>
            <a:r>
              <a:rPr lang="en-GB" sz="2000" dirty="0" smtClean="0">
                <a:solidFill>
                  <a:srgbClr val="002060"/>
                </a:solidFill>
              </a:rPr>
              <a:t>ll students were surveyed in January 2020. </a:t>
            </a:r>
            <a:r>
              <a:rPr lang="en-GB" sz="2000" dirty="0">
                <a:solidFill>
                  <a:srgbClr val="002060"/>
                </a:solidFill>
              </a:rPr>
              <a:t>7 students o</a:t>
            </a:r>
            <a:r>
              <a:rPr lang="en-GB" sz="2000" dirty="0" smtClean="0">
                <a:solidFill>
                  <a:srgbClr val="002060"/>
                </a:solidFill>
              </a:rPr>
              <a:t>ut of 38 responded. </a:t>
            </a:r>
            <a:endParaRPr lang="en-GB" sz="2000" dirty="0">
              <a:solidFill>
                <a:srgbClr val="00206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128256707"/>
              </p:ext>
            </p:extLst>
          </p:nvPr>
        </p:nvGraphicFramePr>
        <p:xfrm>
          <a:off x="388801" y="1540425"/>
          <a:ext cx="8230428" cy="5242560"/>
        </p:xfrm>
        <a:graphic>
          <a:graphicData uri="http://schemas.openxmlformats.org/drawingml/2006/table">
            <a:tbl>
              <a:tblPr firstRow="1" bandRow="1">
                <a:tableStyleId>{6E25E649-3F16-4E02-A733-19D2CDBF48F0}</a:tableStyleId>
              </a:tblPr>
              <a:tblGrid>
                <a:gridCol w="1167020"/>
                <a:gridCol w="7063408"/>
              </a:tblGrid>
              <a:tr h="0">
                <a:tc>
                  <a:txBody>
                    <a:bodyPr/>
                    <a:lstStyle/>
                    <a:p>
                      <a:r>
                        <a:rPr lang="en-GB" dirty="0" smtClean="0"/>
                        <a:t>Student</a:t>
                      </a:r>
                      <a:endParaRPr lang="en-GB" dirty="0"/>
                    </a:p>
                  </a:txBody>
                  <a:tcPr/>
                </a:tc>
                <a:tc>
                  <a:txBody>
                    <a:bodyPr/>
                    <a:lstStyle/>
                    <a:p>
                      <a:r>
                        <a:rPr lang="en-GB" dirty="0" smtClean="0"/>
                        <a:t>How Comfortable do you feel with TM354? </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Fairly – it’s a very challenging and detailed area of study</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About 6 out of 10. I find I’m having to reread sections more than once to understand it</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Fairly comfortable but certain parts are harder to digest and there is a lot of stuff to remember</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Not overly, this module is a lot more intense compared with previous, specifically in terms of reading heavy. I feel I am starting to understand key concepts, however, there is a vast amount to try and recall</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not comfortable at all</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Reasonably comfortable. A lot of new things to take in, but with the help of Cathryn and her Slack channel, I know any question I have will be answered very quickly and it helps massively</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138626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CHANGE IN ENGAGEMENT</a:t>
            </a:r>
            <a:endParaRPr lang="en-GB" sz="2200" dirty="0">
              <a:solidFill>
                <a:srgbClr val="002060"/>
              </a:solidFill>
            </a:endParaRPr>
          </a:p>
        </p:txBody>
      </p:sp>
      <p:sp>
        <p:nvSpPr>
          <p:cNvPr id="4" name="Content Placeholder 3"/>
          <p:cNvSpPr>
            <a:spLocks noGrp="1"/>
          </p:cNvSpPr>
          <p:nvPr>
            <p:ph idx="1"/>
          </p:nvPr>
        </p:nvSpPr>
        <p:spPr>
          <a:xfrm>
            <a:off x="388801" y="1467650"/>
            <a:ext cx="8263493" cy="4897316"/>
          </a:xfrm>
        </p:spPr>
        <p:txBody>
          <a:bodyPr/>
          <a:lstStyle/>
          <a:p>
            <a:r>
              <a:rPr lang="en-GB" sz="2000" dirty="0">
                <a:solidFill>
                  <a:srgbClr val="002060"/>
                </a:solidFill>
              </a:rPr>
              <a:t>1 student responded who was not a participant of the programme: </a:t>
            </a:r>
            <a:endParaRPr lang="en-GB" sz="2000" dirty="0" smtClean="0">
              <a:solidFill>
                <a:srgbClr val="002060"/>
              </a:solidFill>
            </a:endParaRPr>
          </a:p>
          <a:p>
            <a:endParaRPr lang="en-GB" sz="2000" dirty="0">
              <a:solidFill>
                <a:srgbClr val="002060"/>
              </a:solidFill>
            </a:endParaRPr>
          </a:p>
          <a:p>
            <a:r>
              <a:rPr lang="en-GB" sz="2000" b="1" dirty="0">
                <a:solidFill>
                  <a:srgbClr val="002060"/>
                </a:solidFill>
              </a:rPr>
              <a:t>Qu: How comfortable do you feel with TM354? </a:t>
            </a:r>
          </a:p>
          <a:p>
            <a:r>
              <a:rPr lang="en-GB" sz="2000" dirty="0" err="1">
                <a:solidFill>
                  <a:srgbClr val="002060"/>
                </a:solidFill>
              </a:rPr>
              <a:t>Ans</a:t>
            </a:r>
            <a:r>
              <a:rPr lang="en-GB" sz="2000" dirty="0">
                <a:solidFill>
                  <a:srgbClr val="002060"/>
                </a:solidFill>
              </a:rPr>
              <a:t>: Everything is new to me, I struggle to grasp some of the learning material. Lots of information to cover.</a:t>
            </a:r>
          </a:p>
          <a:p>
            <a:r>
              <a:rPr lang="en-GB" sz="2000" b="1" dirty="0" smtClean="0">
                <a:solidFill>
                  <a:srgbClr val="002060"/>
                </a:solidFill>
              </a:rPr>
              <a:t>Qu: With </a:t>
            </a:r>
            <a:r>
              <a:rPr lang="en-GB" sz="2000" b="1" dirty="0">
                <a:solidFill>
                  <a:srgbClr val="002060"/>
                </a:solidFill>
              </a:rPr>
              <a:t>hindsight, would you have managed the first half of the module differently? How? </a:t>
            </a:r>
          </a:p>
          <a:p>
            <a:r>
              <a:rPr lang="en-GB" sz="2000" dirty="0" err="1">
                <a:solidFill>
                  <a:srgbClr val="002060"/>
                </a:solidFill>
              </a:rPr>
              <a:t>Ans</a:t>
            </a:r>
            <a:r>
              <a:rPr lang="en-GB" sz="2000" dirty="0">
                <a:solidFill>
                  <a:srgbClr val="002060"/>
                </a:solidFill>
              </a:rPr>
              <a:t>: Spend more time with the current learning and if I had some little brief knowledge of the concepts being taught. </a:t>
            </a:r>
          </a:p>
          <a:p>
            <a:r>
              <a:rPr lang="en-GB" sz="2000" b="1" dirty="0">
                <a:solidFill>
                  <a:srgbClr val="002060"/>
                </a:solidFill>
              </a:rPr>
              <a:t>Qu: Would you like the opportunity to explore the personalised support? Why? </a:t>
            </a:r>
          </a:p>
          <a:p>
            <a:r>
              <a:rPr lang="en-GB" sz="2000" dirty="0" err="1">
                <a:solidFill>
                  <a:srgbClr val="002060"/>
                </a:solidFill>
              </a:rPr>
              <a:t>Ans</a:t>
            </a:r>
            <a:r>
              <a:rPr lang="en-GB" sz="2000" dirty="0">
                <a:solidFill>
                  <a:srgbClr val="002060"/>
                </a:solidFill>
              </a:rPr>
              <a:t>: Yes, but I wonder if it would be different. </a:t>
            </a:r>
          </a:p>
        </p:txBody>
      </p:sp>
      <p:sp>
        <p:nvSpPr>
          <p:cNvPr id="3" name="Rectangle 2"/>
          <p:cNvSpPr/>
          <p:nvPr/>
        </p:nvSpPr>
        <p:spPr>
          <a:xfrm>
            <a:off x="323193" y="1357292"/>
            <a:ext cx="8001000" cy="54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88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CHANGE IN ENGAGEMENT</a:t>
            </a:r>
            <a:endParaRPr lang="en-GB" sz="2200" dirty="0">
              <a:solidFill>
                <a:srgbClr val="002060"/>
              </a:solidFill>
            </a:endParaRPr>
          </a:p>
        </p:txBody>
      </p:sp>
      <p:sp>
        <p:nvSpPr>
          <p:cNvPr id="4" name="Content Placeholder 3"/>
          <p:cNvSpPr>
            <a:spLocks noGrp="1"/>
          </p:cNvSpPr>
          <p:nvPr>
            <p:ph idx="1"/>
          </p:nvPr>
        </p:nvSpPr>
        <p:spPr>
          <a:xfrm>
            <a:off x="388801" y="1436914"/>
            <a:ext cx="8263493" cy="4928052"/>
          </a:xfrm>
        </p:spPr>
        <p:txBody>
          <a:bodyPr/>
          <a:lstStyle/>
          <a:p>
            <a:r>
              <a:rPr lang="en-GB" sz="2000" dirty="0">
                <a:solidFill>
                  <a:srgbClr val="002060"/>
                </a:solidFill>
              </a:rPr>
              <a:t>1 student </a:t>
            </a:r>
            <a:r>
              <a:rPr lang="en-GB" sz="2000" dirty="0" smtClean="0">
                <a:solidFill>
                  <a:srgbClr val="002060"/>
                </a:solidFill>
              </a:rPr>
              <a:t>responded to the January 2020 review </a:t>
            </a:r>
            <a:r>
              <a:rPr lang="en-GB" sz="2000" dirty="0">
                <a:solidFill>
                  <a:srgbClr val="002060"/>
                </a:solidFill>
              </a:rPr>
              <a:t>who initially signed up to the programme, but </a:t>
            </a:r>
            <a:r>
              <a:rPr lang="en-GB" sz="2000" dirty="0" smtClean="0">
                <a:solidFill>
                  <a:srgbClr val="002060"/>
                </a:solidFill>
              </a:rPr>
              <a:t>informally (in the sense that he didn’t communicate it with me) </a:t>
            </a:r>
            <a:r>
              <a:rPr lang="en-GB" sz="2000" dirty="0">
                <a:solidFill>
                  <a:srgbClr val="002060"/>
                </a:solidFill>
              </a:rPr>
              <a:t>ceased to engage. </a:t>
            </a:r>
            <a:endParaRPr lang="en-GB" sz="2000" dirty="0" smtClean="0">
              <a:solidFill>
                <a:srgbClr val="002060"/>
              </a:solidFill>
            </a:endParaRPr>
          </a:p>
          <a:p>
            <a:r>
              <a:rPr lang="en-GB" sz="2000" b="1" dirty="0" smtClean="0">
                <a:solidFill>
                  <a:srgbClr val="002060"/>
                </a:solidFill>
              </a:rPr>
              <a:t>Qu</a:t>
            </a:r>
            <a:r>
              <a:rPr lang="en-GB" sz="2000" b="1" dirty="0">
                <a:solidFill>
                  <a:srgbClr val="002060"/>
                </a:solidFill>
              </a:rPr>
              <a:t>: How comfortable do you feel with TM354? </a:t>
            </a:r>
          </a:p>
          <a:p>
            <a:r>
              <a:rPr lang="en-GB" sz="2000" dirty="0" err="1">
                <a:solidFill>
                  <a:srgbClr val="002060"/>
                </a:solidFill>
              </a:rPr>
              <a:t>Ans</a:t>
            </a:r>
            <a:r>
              <a:rPr lang="en-GB" sz="2000" dirty="0">
                <a:solidFill>
                  <a:srgbClr val="002060"/>
                </a:solidFill>
              </a:rPr>
              <a:t>: Not comfortable at all</a:t>
            </a:r>
          </a:p>
          <a:p>
            <a:r>
              <a:rPr lang="en-GB" sz="2000" b="1" dirty="0">
                <a:solidFill>
                  <a:srgbClr val="002060"/>
                </a:solidFill>
              </a:rPr>
              <a:t>Qu: In what way is the personalised support beneficial to your TM354 experience? </a:t>
            </a:r>
          </a:p>
          <a:p>
            <a:r>
              <a:rPr lang="en-GB" sz="2000" dirty="0" err="1">
                <a:solidFill>
                  <a:srgbClr val="002060"/>
                </a:solidFill>
              </a:rPr>
              <a:t>Ans</a:t>
            </a:r>
            <a:r>
              <a:rPr lang="en-GB" sz="2000" dirty="0">
                <a:solidFill>
                  <a:srgbClr val="002060"/>
                </a:solidFill>
              </a:rPr>
              <a:t>: Received good feedback and suggestions in the beginning.</a:t>
            </a:r>
          </a:p>
          <a:p>
            <a:r>
              <a:rPr lang="en-GB" sz="2000" b="1" dirty="0">
                <a:solidFill>
                  <a:srgbClr val="002060"/>
                </a:solidFill>
              </a:rPr>
              <a:t>Qu: Are you happy to continue with the personalised support? </a:t>
            </a:r>
          </a:p>
          <a:p>
            <a:r>
              <a:rPr lang="en-GB" sz="2000" dirty="0" err="1">
                <a:solidFill>
                  <a:srgbClr val="002060"/>
                </a:solidFill>
              </a:rPr>
              <a:t>Ans</a:t>
            </a:r>
            <a:r>
              <a:rPr lang="en-GB" sz="2000" dirty="0">
                <a:solidFill>
                  <a:srgbClr val="002060"/>
                </a:solidFill>
              </a:rPr>
              <a:t>: No</a:t>
            </a:r>
          </a:p>
          <a:p>
            <a:r>
              <a:rPr lang="en-GB" sz="2000" b="1" dirty="0">
                <a:solidFill>
                  <a:srgbClr val="002060"/>
                </a:solidFill>
              </a:rPr>
              <a:t>Qu: Do you wish to adapt your support in any way? </a:t>
            </a:r>
          </a:p>
          <a:p>
            <a:r>
              <a:rPr lang="en-GB" sz="2000" dirty="0" err="1">
                <a:solidFill>
                  <a:srgbClr val="002060"/>
                </a:solidFill>
              </a:rPr>
              <a:t>Ans</a:t>
            </a:r>
            <a:r>
              <a:rPr lang="en-GB" sz="2000" dirty="0">
                <a:solidFill>
                  <a:srgbClr val="002060"/>
                </a:solidFill>
              </a:rPr>
              <a:t>: I am not able to remain consistent with my initial plan and see no point in continuing receiving personalised support as there is not much my tutor can do to help right now. </a:t>
            </a:r>
          </a:p>
        </p:txBody>
      </p:sp>
      <p:sp>
        <p:nvSpPr>
          <p:cNvPr id="6" name="Rectangle 5"/>
          <p:cNvSpPr/>
          <p:nvPr/>
        </p:nvSpPr>
        <p:spPr>
          <a:xfrm>
            <a:off x="323192" y="1357292"/>
            <a:ext cx="8150773" cy="991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4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CHANGE IN ENGAGEMENT</a:t>
            </a:r>
            <a:endParaRPr lang="en-GB" sz="2200" dirty="0">
              <a:solidFill>
                <a:srgbClr val="002060"/>
              </a:solidFill>
            </a:endParaRPr>
          </a:p>
        </p:txBody>
      </p:sp>
      <p:sp>
        <p:nvSpPr>
          <p:cNvPr id="4" name="Content Placeholder 3"/>
          <p:cNvSpPr>
            <a:spLocks noGrp="1"/>
          </p:cNvSpPr>
          <p:nvPr>
            <p:ph idx="1"/>
          </p:nvPr>
        </p:nvSpPr>
        <p:spPr>
          <a:xfrm>
            <a:off x="388801" y="1444598"/>
            <a:ext cx="8263493" cy="4920368"/>
          </a:xfrm>
        </p:spPr>
        <p:txBody>
          <a:bodyPr/>
          <a:lstStyle/>
          <a:p>
            <a:r>
              <a:rPr lang="en-GB" sz="2000" dirty="0">
                <a:solidFill>
                  <a:srgbClr val="002060"/>
                </a:solidFill>
              </a:rPr>
              <a:t>I have had another student sign up for </a:t>
            </a:r>
            <a:r>
              <a:rPr lang="en-GB" sz="2000" dirty="0" smtClean="0">
                <a:solidFill>
                  <a:srgbClr val="002060"/>
                </a:solidFill>
              </a:rPr>
              <a:t>the programme in February 2020:</a:t>
            </a:r>
            <a:endParaRPr lang="en-GB" sz="2000" dirty="0">
              <a:solidFill>
                <a:srgbClr val="002060"/>
              </a:solidFill>
            </a:endParaRPr>
          </a:p>
          <a:p>
            <a:r>
              <a:rPr lang="en-GB" sz="2000" dirty="0">
                <a:solidFill>
                  <a:srgbClr val="002060"/>
                </a:solidFill>
              </a:rPr>
              <a:t>“</a:t>
            </a:r>
            <a:r>
              <a:rPr lang="en-GB" sz="2000" i="1" dirty="0">
                <a:solidFill>
                  <a:srgbClr val="002060"/>
                </a:solidFill>
              </a:rPr>
              <a:t>Always the obvious answer but I can't handle not knowing. A trait of being on the spectrum</a:t>
            </a:r>
            <a:r>
              <a:rPr lang="en-GB" sz="2000" dirty="0" smtClean="0">
                <a:solidFill>
                  <a:srgbClr val="002060"/>
                </a:solidFill>
              </a:rPr>
              <a:t>”</a:t>
            </a:r>
          </a:p>
          <a:p>
            <a:r>
              <a:rPr lang="en-GB" sz="2000" dirty="0" smtClean="0">
                <a:solidFill>
                  <a:srgbClr val="002060"/>
                </a:solidFill>
              </a:rPr>
              <a:t>I invited him to join in after receiving the following email: </a:t>
            </a:r>
          </a:p>
          <a:p>
            <a:r>
              <a:rPr lang="en-GB" sz="2000" dirty="0" smtClean="0">
                <a:solidFill>
                  <a:srgbClr val="002060"/>
                </a:solidFill>
              </a:rPr>
              <a:t>“</a:t>
            </a:r>
            <a:r>
              <a:rPr lang="en-GB" sz="2000" i="1" dirty="0" smtClean="0">
                <a:solidFill>
                  <a:srgbClr val="002060"/>
                </a:solidFill>
              </a:rPr>
              <a:t>I </a:t>
            </a:r>
            <a:r>
              <a:rPr lang="en-GB" sz="2000" i="1" dirty="0">
                <a:solidFill>
                  <a:srgbClr val="002060"/>
                </a:solidFill>
              </a:rPr>
              <a:t>was wondering about the possibility of an extension. I've got three TMAs within very close proximity of one another and I'm struggling to keep on top of the actual module work while committing enough time to them.</a:t>
            </a:r>
            <a:br>
              <a:rPr lang="en-GB" sz="2000" i="1" dirty="0">
                <a:solidFill>
                  <a:srgbClr val="002060"/>
                </a:solidFill>
              </a:rPr>
            </a:br>
            <a:r>
              <a:rPr lang="en-GB" sz="2000" i="1" dirty="0" smtClean="0">
                <a:solidFill>
                  <a:srgbClr val="002060"/>
                </a:solidFill>
              </a:rPr>
              <a:t>I </a:t>
            </a:r>
            <a:r>
              <a:rPr lang="en-GB" sz="2000" i="1" dirty="0">
                <a:solidFill>
                  <a:srgbClr val="002060"/>
                </a:solidFill>
              </a:rPr>
              <a:t>think there's a possibility I'll get the TMA submitted by the deadline but I'm losing sleep over the possibility of not doing so. I've got something for every answer but it's far from complete or at a standard I'd be happy with submitting.</a:t>
            </a:r>
          </a:p>
          <a:p>
            <a:r>
              <a:rPr lang="en-GB" sz="2000" i="1" dirty="0" smtClean="0">
                <a:solidFill>
                  <a:srgbClr val="002060"/>
                </a:solidFill>
              </a:rPr>
              <a:t>I </a:t>
            </a:r>
            <a:r>
              <a:rPr lang="en-GB" sz="2000" i="1" dirty="0">
                <a:solidFill>
                  <a:srgbClr val="002060"/>
                </a:solidFill>
              </a:rPr>
              <a:t>work 50 hour weeks and I'm studying at full intensity. I'm managing my time as best I can but I'd hate to sacrifice more marks than necessary. I've never had an extension in my years of study with OU, and never failed to submit an assignment on time, so this request is a little embarrassing for me</a:t>
            </a:r>
            <a:r>
              <a:rPr lang="en-GB" sz="2000" dirty="0" smtClean="0">
                <a:solidFill>
                  <a:srgbClr val="002060"/>
                </a:solidFill>
              </a:rPr>
              <a:t>.”</a:t>
            </a:r>
            <a:endParaRPr lang="en-GB" sz="2000" dirty="0">
              <a:solidFill>
                <a:srgbClr val="002060"/>
              </a:solidFill>
            </a:endParaRPr>
          </a:p>
          <a:p>
            <a:endParaRPr lang="en-GB" dirty="0"/>
          </a:p>
        </p:txBody>
      </p:sp>
      <p:sp>
        <p:nvSpPr>
          <p:cNvPr id="5" name="Rectangle 4"/>
          <p:cNvSpPr/>
          <p:nvPr/>
        </p:nvSpPr>
        <p:spPr>
          <a:xfrm>
            <a:off x="323192" y="1357292"/>
            <a:ext cx="8329101" cy="1125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28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0720"/>
            <a:ext cx="8263493" cy="252722"/>
          </a:xfrm>
        </p:spPr>
        <p:txBody>
          <a:bodyPr/>
          <a:lstStyle/>
          <a:p>
            <a:r>
              <a:rPr lang="en-GB" sz="2200" dirty="0" smtClean="0">
                <a:solidFill>
                  <a:srgbClr val="002060"/>
                </a:solidFill>
              </a:rPr>
              <a:t>STUDENTS’ FEELINGS ABOUT THE PROGRAMME</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2246733174"/>
              </p:ext>
            </p:extLst>
          </p:nvPr>
        </p:nvGraphicFramePr>
        <p:xfrm>
          <a:off x="106957" y="1150618"/>
          <a:ext cx="8545337" cy="5516880"/>
        </p:xfrm>
        <a:graphic>
          <a:graphicData uri="http://schemas.openxmlformats.org/drawingml/2006/table">
            <a:tbl>
              <a:tblPr firstRow="1" bandRow="1">
                <a:tableStyleId>{6E25E649-3F16-4E02-A733-19D2CDBF48F0}</a:tableStyleId>
              </a:tblPr>
              <a:tblGrid>
                <a:gridCol w="1167020"/>
                <a:gridCol w="7378317"/>
              </a:tblGrid>
              <a:tr h="370840">
                <a:tc>
                  <a:txBody>
                    <a:bodyPr/>
                    <a:lstStyle/>
                    <a:p>
                      <a:r>
                        <a:rPr lang="en-GB" dirty="0" smtClean="0"/>
                        <a:t>Student</a:t>
                      </a:r>
                      <a:endParaRPr lang="en-GB" dirty="0"/>
                    </a:p>
                  </a:txBody>
                  <a:tcPr/>
                </a:tc>
                <a:tc>
                  <a:txBody>
                    <a:bodyPr/>
                    <a:lstStyle/>
                    <a:p>
                      <a:r>
                        <a:rPr lang="en-GB" dirty="0" smtClean="0"/>
                        <a:t>In what way is the personalised support beneficial</a:t>
                      </a:r>
                      <a:r>
                        <a:rPr lang="en-GB" baseline="0" dirty="0" smtClean="0"/>
                        <a:t> to your TM354 experience? </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It helps to add an element of coaching and discussion to help understanding topics</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The support I have received to date has been the best experience of any module I have studied. I particularly find the short weekly tutorials beneficial and the contact I have with you feels much more personal than it has been in previous modules</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It is extremely beneficial as it makes me think more about the module material and it also keeps me motivated</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002060"/>
                          </a:solidFill>
                        </a:rPr>
                        <a:t>“</a:t>
                      </a:r>
                      <a:r>
                        <a:rPr lang="en-GB" sz="1500" i="1" dirty="0" smtClean="0">
                          <a:solidFill>
                            <a:srgbClr val="002060"/>
                          </a:solidFill>
                        </a:rPr>
                        <a:t>Good contact and support with yourself (the tutor) knowing I have someone to talk issue through with. This stops the ‘boiling pot effect’ getting working up over minor problems</a:t>
                      </a:r>
                      <a:r>
                        <a:rPr lang="en-GB" sz="1500" dirty="0" smtClean="0">
                          <a:solidFill>
                            <a:srgbClr val="002060"/>
                          </a:solidFill>
                        </a:rPr>
                        <a:t>.”</a:t>
                      </a: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Received good feedback and suggestions in the beginning</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As above – it has been fantastic, quick responses in Slack have been much appreciated</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28563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5C61FE49-8142-490B-8FC0-05E66483BD36}"/>
              </a:ext>
            </a:extLst>
          </p:cNvPr>
          <p:cNvSpPr>
            <a:spLocks noGrp="1"/>
          </p:cNvSpPr>
          <p:nvPr>
            <p:ph type="body" sz="quarter" idx="13"/>
          </p:nvPr>
        </p:nvSpPr>
        <p:spPr/>
        <p:txBody>
          <a:bodyPr/>
          <a:lstStyle/>
          <a:p>
            <a:r>
              <a:rPr lang="en-GB" dirty="0" smtClean="0"/>
              <a:t>PROJECT AIMS</a:t>
            </a:r>
            <a:endParaRPr lang="en-GB" dirty="0"/>
          </a:p>
        </p:txBody>
      </p:sp>
      <p:sp>
        <p:nvSpPr>
          <p:cNvPr id="6" name="Content Placeholder 5">
            <a:extLst>
              <a:ext uri="{FF2B5EF4-FFF2-40B4-BE49-F238E27FC236}">
                <a16:creationId xmlns:a16="http://schemas.microsoft.com/office/drawing/2014/main" xmlns="" id="{8CD106C5-72D0-4A6A-B795-619B58D43910}"/>
              </a:ext>
            </a:extLst>
          </p:cNvPr>
          <p:cNvSpPr>
            <a:spLocks noGrp="1"/>
          </p:cNvSpPr>
          <p:nvPr>
            <p:ph idx="1"/>
          </p:nvPr>
        </p:nvSpPr>
        <p:spPr>
          <a:xfrm>
            <a:off x="388801" y="1429230"/>
            <a:ext cx="8263493" cy="4935736"/>
          </a:xfrm>
        </p:spPr>
        <p:txBody>
          <a:bodyPr/>
          <a:lstStyle/>
          <a:p>
            <a:r>
              <a:rPr lang="en-GB" dirty="0" smtClean="0"/>
              <a:t>- To </a:t>
            </a:r>
            <a:r>
              <a:rPr lang="en-GB" dirty="0"/>
              <a:t>identify how TM354 19J Software Engineering students want to be supported. </a:t>
            </a:r>
          </a:p>
          <a:p>
            <a:r>
              <a:rPr lang="en-GB" dirty="0" smtClean="0"/>
              <a:t>- To </a:t>
            </a:r>
            <a:r>
              <a:rPr lang="en-GB" dirty="0"/>
              <a:t>support students on a one-to-one and group basis in their desired way throughout the 2019J academic year.</a:t>
            </a:r>
          </a:p>
          <a:p>
            <a:r>
              <a:rPr lang="en-GB" dirty="0" smtClean="0"/>
              <a:t>- To </a:t>
            </a:r>
            <a:r>
              <a:rPr lang="en-GB" dirty="0"/>
              <a:t>evaluate the effectiveness of each support approach on a per student basis, measured according to TMA performance, TMA extension requests, and retention on the module, in addition to qualitative findings captured using online surveys.</a:t>
            </a:r>
          </a:p>
          <a:p>
            <a:endParaRPr lang="en-GB" dirty="0"/>
          </a:p>
        </p:txBody>
      </p:sp>
    </p:spTree>
    <p:extLst>
      <p:ext uri="{BB962C8B-B14F-4D97-AF65-F5344CB8AC3E}">
        <p14:creationId xmlns:p14="http://schemas.microsoft.com/office/powerpoint/2010/main" val="4113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TMA 02 EXTENSIONS</a:t>
            </a:r>
            <a:endParaRPr lang="en-GB" sz="2200" dirty="0">
              <a:solidFill>
                <a:srgbClr val="002060"/>
              </a:solidFill>
            </a:endParaRPr>
          </a:p>
        </p:txBody>
      </p:sp>
      <p:sp>
        <p:nvSpPr>
          <p:cNvPr id="4" name="Content Placeholder 3"/>
          <p:cNvSpPr>
            <a:spLocks noGrp="1"/>
          </p:cNvSpPr>
          <p:nvPr>
            <p:ph idx="1"/>
          </p:nvPr>
        </p:nvSpPr>
        <p:spPr>
          <a:xfrm>
            <a:off x="388801" y="1421546"/>
            <a:ext cx="8263493" cy="4943420"/>
          </a:xfrm>
        </p:spPr>
        <p:txBody>
          <a:bodyPr/>
          <a:lstStyle/>
          <a:p>
            <a:r>
              <a:rPr lang="en-GB" sz="2000" dirty="0" smtClean="0">
                <a:solidFill>
                  <a:srgbClr val="002060"/>
                </a:solidFill>
              </a:rPr>
              <a:t>Out of 38, 13 students extended their TMA 02 submission.</a:t>
            </a:r>
          </a:p>
          <a:p>
            <a:endParaRPr lang="en-GB" sz="2000" dirty="0" smtClean="0">
              <a:solidFill>
                <a:srgbClr val="002060"/>
              </a:solidFill>
            </a:endParaRPr>
          </a:p>
          <a:p>
            <a:r>
              <a:rPr lang="en-GB" sz="2000" dirty="0" smtClean="0">
                <a:solidFill>
                  <a:srgbClr val="002060"/>
                </a:solidFill>
              </a:rPr>
              <a:t>In terms of students requesting extensions who were receiving additional support:</a:t>
            </a:r>
            <a:endParaRPr lang="en-GB" sz="2000" dirty="0">
              <a:solidFill>
                <a:srgbClr val="002060"/>
              </a:solidFill>
            </a:endParaRPr>
          </a:p>
          <a:p>
            <a:r>
              <a:rPr lang="en-GB" sz="2000" dirty="0" smtClean="0">
                <a:solidFill>
                  <a:srgbClr val="002060"/>
                </a:solidFill>
              </a:rPr>
              <a:t>- 2 of these students had signed up for support but did not engage in practice. </a:t>
            </a:r>
          </a:p>
          <a:p>
            <a:r>
              <a:rPr lang="en-GB" sz="2000" dirty="0" smtClean="0">
                <a:solidFill>
                  <a:srgbClr val="002060"/>
                </a:solidFill>
              </a:rPr>
              <a:t>- 1 student was an active participant but had personal challenges around December 2019.</a:t>
            </a:r>
            <a:endParaRPr lang="en-GB" sz="2000" dirty="0">
              <a:solidFill>
                <a:srgbClr val="002060"/>
              </a:solidFill>
            </a:endParaRPr>
          </a:p>
        </p:txBody>
      </p:sp>
    </p:spTree>
    <p:extLst>
      <p:ext uri="{BB962C8B-B14F-4D97-AF65-F5344CB8AC3E}">
        <p14:creationId xmlns:p14="http://schemas.microsoft.com/office/powerpoint/2010/main" val="4196445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TMA 02 PERFORMANCE</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33280" y="1243588"/>
            <a:ext cx="7374534" cy="4816577"/>
          </a:xfrm>
          <a:prstGeom prst="rect">
            <a:avLst/>
          </a:prstGeom>
        </p:spPr>
      </p:pic>
    </p:spTree>
    <p:extLst>
      <p:ext uri="{BB962C8B-B14F-4D97-AF65-F5344CB8AC3E}">
        <p14:creationId xmlns:p14="http://schemas.microsoft.com/office/powerpoint/2010/main" val="3421128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21D00A9-A3B8-48D2-92E3-D83119C890BA}"/>
              </a:ext>
            </a:extLst>
          </p:cNvPr>
          <p:cNvSpPr>
            <a:spLocks noGrp="1"/>
          </p:cNvSpPr>
          <p:nvPr>
            <p:ph type="ctrTitle"/>
          </p:nvPr>
        </p:nvSpPr>
        <p:spPr>
          <a:xfrm>
            <a:off x="1775315" y="3179701"/>
            <a:ext cx="7092059" cy="1994392"/>
          </a:xfrm>
        </p:spPr>
        <p:txBody>
          <a:bodyPr/>
          <a:lstStyle/>
          <a:p>
            <a:r>
              <a:rPr lang="en-GB" dirty="0" smtClean="0"/>
              <a:t>HOW HAS THIS POSITIVE RESULT BEEN ACHIEVED THROUGH PERSONALISED SUPPORT?</a:t>
            </a:r>
            <a:endParaRPr lang="en-GB" dirty="0"/>
          </a:p>
        </p:txBody>
      </p:sp>
    </p:spTree>
    <p:extLst>
      <p:ext uri="{BB962C8B-B14F-4D97-AF65-F5344CB8AC3E}">
        <p14:creationId xmlns:p14="http://schemas.microsoft.com/office/powerpoint/2010/main" val="841059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388DA75-77B1-4CD2-93DD-7AF2268D0728}"/>
              </a:ext>
            </a:extLst>
          </p:cNvPr>
          <p:cNvSpPr>
            <a:spLocks noGrp="1"/>
          </p:cNvSpPr>
          <p:nvPr>
            <p:ph type="body" sz="quarter" idx="13"/>
          </p:nvPr>
        </p:nvSpPr>
        <p:spPr/>
        <p:txBody>
          <a:bodyPr/>
          <a:lstStyle/>
          <a:p>
            <a:r>
              <a:rPr lang="en-GB" sz="2200" dirty="0" smtClean="0">
                <a:solidFill>
                  <a:srgbClr val="002060"/>
                </a:solidFill>
              </a:rPr>
              <a:t>GROUP CHAT IN SLACK</a:t>
            </a:r>
            <a:endParaRPr lang="en-GB" sz="2200" dirty="0">
              <a:solidFill>
                <a:srgbClr val="002060"/>
              </a:solidFill>
            </a:endParaRPr>
          </a:p>
        </p:txBody>
      </p:sp>
      <p:sp>
        <p:nvSpPr>
          <p:cNvPr id="3" name="Text Placeholder 2">
            <a:extLst>
              <a:ext uri="{FF2B5EF4-FFF2-40B4-BE49-F238E27FC236}">
                <a16:creationId xmlns:a16="http://schemas.microsoft.com/office/drawing/2014/main" xmlns="" id="{F82783CE-6266-4E99-BCF7-3187D90DC562}"/>
              </a:ext>
            </a:extLst>
          </p:cNvPr>
          <p:cNvSpPr>
            <a:spLocks noGrp="1"/>
          </p:cNvSpPr>
          <p:nvPr>
            <p:ph type="body" sz="quarter" idx="15"/>
          </p:nvPr>
        </p:nvSpPr>
        <p:spPr>
          <a:xfrm>
            <a:off x="327329" y="1365772"/>
            <a:ext cx="4040792" cy="5214348"/>
          </a:xfrm>
        </p:spPr>
        <p:txBody>
          <a:bodyPr/>
          <a:lstStyle/>
          <a:p>
            <a:r>
              <a:rPr lang="en-GB" dirty="0" smtClean="0">
                <a:solidFill>
                  <a:srgbClr val="002060"/>
                </a:solidFill>
              </a:rPr>
              <a:t>JC</a:t>
            </a:r>
            <a:r>
              <a:rPr lang="en-GB" dirty="0">
                <a:solidFill>
                  <a:srgbClr val="002060"/>
                </a:solidFill>
              </a:rPr>
              <a:t> I think I am ok with the TMA but still waiting to progress onto Qs 4 and 5...</a:t>
            </a:r>
          </a:p>
          <a:p>
            <a:r>
              <a:rPr lang="en-GB" dirty="0">
                <a:solidFill>
                  <a:srgbClr val="002060"/>
                </a:solidFill>
              </a:rPr>
              <a:t>9:06 PM had a quick read through again earlier</a:t>
            </a:r>
          </a:p>
          <a:p>
            <a:r>
              <a:rPr lang="en-GB" dirty="0">
                <a:solidFill>
                  <a:srgbClr val="002060"/>
                </a:solidFill>
              </a:rPr>
              <a:t>9:06 PM </a:t>
            </a:r>
            <a:r>
              <a:rPr lang="en-GB" dirty="0" smtClean="0">
                <a:solidFill>
                  <a:srgbClr val="002060"/>
                </a:solidFill>
              </a:rPr>
              <a:t>JF</a:t>
            </a:r>
            <a:r>
              <a:rPr lang="en-GB" dirty="0">
                <a:solidFill>
                  <a:srgbClr val="002060"/>
                </a:solidFill>
              </a:rPr>
              <a:t> My mind is fried today. I've had most of the day of work to catch up so I need to go over the TMA again to see what I'm not sure about</a:t>
            </a:r>
          </a:p>
          <a:p>
            <a:r>
              <a:rPr lang="en-GB" dirty="0">
                <a:solidFill>
                  <a:srgbClr val="002060"/>
                </a:solidFill>
              </a:rPr>
              <a:t>9:07 PM Cathryn okay, no problem at all</a:t>
            </a:r>
          </a:p>
          <a:p>
            <a:r>
              <a:rPr lang="en-GB" dirty="0">
                <a:solidFill>
                  <a:srgbClr val="002060"/>
                </a:solidFill>
              </a:rPr>
              <a:t>9:07 PM </a:t>
            </a:r>
            <a:r>
              <a:rPr lang="en-GB" dirty="0" smtClean="0">
                <a:solidFill>
                  <a:srgbClr val="002060"/>
                </a:solidFill>
              </a:rPr>
              <a:t>JF</a:t>
            </a:r>
            <a:r>
              <a:rPr lang="en-GB" dirty="0">
                <a:solidFill>
                  <a:srgbClr val="002060"/>
                </a:solidFill>
              </a:rPr>
              <a:t> I've actually answered all the questions, but when I read over them earlier they weren't great answers! It's a start though</a:t>
            </a:r>
          </a:p>
          <a:p>
            <a:r>
              <a:rPr lang="en-GB" dirty="0">
                <a:solidFill>
                  <a:srgbClr val="002060"/>
                </a:solidFill>
              </a:rPr>
              <a:t>9:07 PM </a:t>
            </a:r>
            <a:r>
              <a:rPr lang="en-GB" dirty="0" smtClean="0">
                <a:solidFill>
                  <a:srgbClr val="002060"/>
                </a:solidFill>
              </a:rPr>
              <a:t>JC</a:t>
            </a:r>
            <a:r>
              <a:rPr lang="en-GB" dirty="0">
                <a:solidFill>
                  <a:srgbClr val="002060"/>
                </a:solidFill>
              </a:rPr>
              <a:t> I think I will be struggling a bit with preparing the detail in use cases when </a:t>
            </a:r>
            <a:r>
              <a:rPr lang="en-GB" dirty="0" err="1">
                <a:solidFill>
                  <a:srgbClr val="002060"/>
                </a:solidFill>
              </a:rPr>
              <a:t>i</a:t>
            </a:r>
            <a:r>
              <a:rPr lang="en-GB" dirty="0">
                <a:solidFill>
                  <a:srgbClr val="002060"/>
                </a:solidFill>
              </a:rPr>
              <a:t> get to it</a:t>
            </a:r>
          </a:p>
          <a:p>
            <a:r>
              <a:rPr lang="en-GB" dirty="0">
                <a:solidFill>
                  <a:srgbClr val="002060"/>
                </a:solidFill>
              </a:rPr>
              <a:t>9:08 PM Cathryn yes, it's a good approach to go back and edit your answers, </a:t>
            </a:r>
            <a:r>
              <a:rPr lang="en-GB" dirty="0" smtClean="0">
                <a:solidFill>
                  <a:srgbClr val="002060"/>
                </a:solidFill>
              </a:rPr>
              <a:t>JF</a:t>
            </a:r>
            <a:endParaRPr lang="en-GB" dirty="0">
              <a:solidFill>
                <a:srgbClr val="002060"/>
              </a:solidFill>
            </a:endParaRPr>
          </a:p>
          <a:p>
            <a:r>
              <a:rPr lang="en-GB" dirty="0">
                <a:solidFill>
                  <a:srgbClr val="002060"/>
                </a:solidFill>
              </a:rPr>
              <a:t>9:09 PM the use cases are Qu 4b, and 4c - is that what you are referring to </a:t>
            </a:r>
            <a:r>
              <a:rPr lang="en-GB" dirty="0" smtClean="0">
                <a:solidFill>
                  <a:srgbClr val="002060"/>
                </a:solidFill>
              </a:rPr>
              <a:t>JC?</a:t>
            </a:r>
            <a:endParaRPr lang="en-GB" dirty="0">
              <a:solidFill>
                <a:srgbClr val="002060"/>
              </a:solidFill>
            </a:endParaRPr>
          </a:p>
          <a:p>
            <a:r>
              <a:rPr lang="en-GB" dirty="0">
                <a:solidFill>
                  <a:srgbClr val="002060"/>
                </a:solidFill>
              </a:rPr>
              <a:t>9:10 PM </a:t>
            </a:r>
            <a:r>
              <a:rPr lang="en-GB" dirty="0" smtClean="0">
                <a:solidFill>
                  <a:srgbClr val="002060"/>
                </a:solidFill>
              </a:rPr>
              <a:t>JC</a:t>
            </a:r>
            <a:r>
              <a:rPr lang="en-GB" dirty="0">
                <a:solidFill>
                  <a:srgbClr val="002060"/>
                </a:solidFill>
              </a:rPr>
              <a:t> yes - </a:t>
            </a:r>
            <a:r>
              <a:rPr lang="en-GB" dirty="0" err="1">
                <a:solidFill>
                  <a:srgbClr val="002060"/>
                </a:solidFill>
              </a:rPr>
              <a:t>thats</a:t>
            </a:r>
            <a:r>
              <a:rPr lang="en-GB" dirty="0">
                <a:solidFill>
                  <a:srgbClr val="002060"/>
                </a:solidFill>
              </a:rPr>
              <a:t> the ones, I found most of unit 3 pretty hard going!</a:t>
            </a:r>
          </a:p>
          <a:p>
            <a:r>
              <a:rPr lang="en-GB" dirty="0">
                <a:solidFill>
                  <a:srgbClr val="002060"/>
                </a:solidFill>
              </a:rPr>
              <a:t>9:10 PM </a:t>
            </a:r>
            <a:r>
              <a:rPr lang="en-GB" dirty="0" smtClean="0">
                <a:solidFill>
                  <a:srgbClr val="002060"/>
                </a:solidFill>
              </a:rPr>
              <a:t>JF</a:t>
            </a:r>
            <a:r>
              <a:rPr lang="en-GB" dirty="0">
                <a:solidFill>
                  <a:srgbClr val="002060"/>
                </a:solidFill>
              </a:rPr>
              <a:t> Same here. There has been a lot to take in.</a:t>
            </a:r>
          </a:p>
          <a:p>
            <a:endParaRPr lang="en-GB" dirty="0"/>
          </a:p>
        </p:txBody>
      </p:sp>
      <p:sp>
        <p:nvSpPr>
          <p:cNvPr id="4" name="Text Placeholder 3">
            <a:extLst>
              <a:ext uri="{FF2B5EF4-FFF2-40B4-BE49-F238E27FC236}">
                <a16:creationId xmlns:a16="http://schemas.microsoft.com/office/drawing/2014/main" xmlns="" id="{22A4B328-4180-4E2F-9CFB-D350740E679A}"/>
              </a:ext>
            </a:extLst>
          </p:cNvPr>
          <p:cNvSpPr>
            <a:spLocks noGrp="1"/>
          </p:cNvSpPr>
          <p:nvPr>
            <p:ph type="body" sz="quarter" idx="17"/>
          </p:nvPr>
        </p:nvSpPr>
        <p:spPr>
          <a:xfrm>
            <a:off x="4519534" y="1365772"/>
            <a:ext cx="4399614" cy="5214348"/>
          </a:xfrm>
        </p:spPr>
        <p:txBody>
          <a:bodyPr/>
          <a:lstStyle/>
          <a:p>
            <a:r>
              <a:rPr lang="en-GB" dirty="0">
                <a:solidFill>
                  <a:srgbClr val="002060"/>
                </a:solidFill>
              </a:rPr>
              <a:t>9:11 PM </a:t>
            </a:r>
            <a:r>
              <a:rPr lang="en-GB" dirty="0" smtClean="0">
                <a:solidFill>
                  <a:srgbClr val="002060"/>
                </a:solidFill>
              </a:rPr>
              <a:t>JC</a:t>
            </a:r>
            <a:r>
              <a:rPr lang="en-GB" dirty="0">
                <a:solidFill>
                  <a:srgbClr val="002060"/>
                </a:solidFill>
              </a:rPr>
              <a:t> I must admit,  I skimmed through parts due to time constraints</a:t>
            </a:r>
          </a:p>
          <a:p>
            <a:r>
              <a:rPr lang="en-GB" dirty="0">
                <a:solidFill>
                  <a:srgbClr val="002060"/>
                </a:solidFill>
              </a:rPr>
              <a:t>9:11 PM Plus I found things just weren’t sinking in, so read onto other parts</a:t>
            </a:r>
          </a:p>
          <a:p>
            <a:r>
              <a:rPr lang="en-GB" dirty="0">
                <a:solidFill>
                  <a:srgbClr val="002060"/>
                </a:solidFill>
              </a:rPr>
              <a:t>9:12 PM </a:t>
            </a:r>
            <a:r>
              <a:rPr lang="en-GB" dirty="0" smtClean="0">
                <a:solidFill>
                  <a:srgbClr val="002060"/>
                </a:solidFill>
              </a:rPr>
              <a:t>JF</a:t>
            </a:r>
            <a:r>
              <a:rPr lang="en-GB" dirty="0">
                <a:solidFill>
                  <a:srgbClr val="002060"/>
                </a:solidFill>
              </a:rPr>
              <a:t> I went back to unit 1 today and had a skim over it because I don't think I understood any of it. It is all starting to make a bit of sense now I've read further into the materials.</a:t>
            </a:r>
          </a:p>
          <a:p>
            <a:r>
              <a:rPr lang="en-GB" dirty="0">
                <a:solidFill>
                  <a:srgbClr val="002060"/>
                </a:solidFill>
              </a:rPr>
              <a:t>9:13 PM </a:t>
            </a:r>
            <a:r>
              <a:rPr lang="en-GB" dirty="0" smtClean="0">
                <a:solidFill>
                  <a:srgbClr val="002060"/>
                </a:solidFill>
              </a:rPr>
              <a:t>JC</a:t>
            </a:r>
            <a:r>
              <a:rPr lang="en-GB" dirty="0">
                <a:solidFill>
                  <a:srgbClr val="002060"/>
                </a:solidFill>
              </a:rPr>
              <a:t> I think that's a good approach to take - I think I have forgotten a lot of the aspects in unit 1...!</a:t>
            </a:r>
          </a:p>
          <a:p>
            <a:r>
              <a:rPr lang="en-GB" dirty="0">
                <a:solidFill>
                  <a:srgbClr val="002060"/>
                </a:solidFill>
              </a:rPr>
              <a:t>9:13 PM Cathryn that's interesting, that you are both feeling the same way about the material at the same time</a:t>
            </a:r>
          </a:p>
          <a:p>
            <a:r>
              <a:rPr lang="en-GB" dirty="0">
                <a:solidFill>
                  <a:srgbClr val="002060"/>
                </a:solidFill>
              </a:rPr>
              <a:t>9:13 PM </a:t>
            </a:r>
            <a:r>
              <a:rPr lang="en-GB" dirty="0" smtClean="0">
                <a:solidFill>
                  <a:srgbClr val="002060"/>
                </a:solidFill>
              </a:rPr>
              <a:t>JF</a:t>
            </a:r>
            <a:r>
              <a:rPr lang="en-GB" dirty="0">
                <a:solidFill>
                  <a:srgbClr val="002060"/>
                </a:solidFill>
              </a:rPr>
              <a:t> I looked at my notes but they made no sense as I didn't know what I was trying to say back then.</a:t>
            </a:r>
          </a:p>
          <a:p>
            <a:r>
              <a:rPr lang="en-GB" dirty="0">
                <a:solidFill>
                  <a:srgbClr val="002060"/>
                </a:solidFill>
              </a:rPr>
              <a:t>9:15 PM </a:t>
            </a:r>
            <a:r>
              <a:rPr lang="en-GB" dirty="0" smtClean="0">
                <a:solidFill>
                  <a:srgbClr val="002060"/>
                </a:solidFill>
              </a:rPr>
              <a:t>JC</a:t>
            </a:r>
            <a:r>
              <a:rPr lang="en-GB" dirty="0">
                <a:solidFill>
                  <a:srgbClr val="002060"/>
                </a:solidFill>
              </a:rPr>
              <a:t> I think we may have hit critical mass prior to the </a:t>
            </a:r>
            <a:r>
              <a:rPr lang="en-GB" dirty="0" err="1">
                <a:solidFill>
                  <a:srgbClr val="002060"/>
                </a:solidFill>
              </a:rPr>
              <a:t>tma</a:t>
            </a:r>
            <a:r>
              <a:rPr lang="en-GB" dirty="0">
                <a:solidFill>
                  <a:srgbClr val="002060"/>
                </a:solidFill>
              </a:rPr>
              <a:t>... I tend to take basic notes, thinned down text from the books and reference the page numbers to get more detail. More like prompts to read up. I tend to only do that when writing up the </a:t>
            </a:r>
            <a:r>
              <a:rPr lang="en-GB" dirty="0" err="1">
                <a:solidFill>
                  <a:srgbClr val="002060"/>
                </a:solidFill>
              </a:rPr>
              <a:t>tma's</a:t>
            </a:r>
            <a:r>
              <a:rPr lang="en-GB" dirty="0">
                <a:solidFill>
                  <a:srgbClr val="002060"/>
                </a:solidFill>
              </a:rPr>
              <a:t> though</a:t>
            </a:r>
          </a:p>
          <a:p>
            <a:endParaRPr lang="en-GB" dirty="0"/>
          </a:p>
        </p:txBody>
      </p:sp>
      <p:sp>
        <p:nvSpPr>
          <p:cNvPr id="7" name="Rectangle 6"/>
          <p:cNvSpPr/>
          <p:nvPr/>
        </p:nvSpPr>
        <p:spPr>
          <a:xfrm>
            <a:off x="275771" y="2997200"/>
            <a:ext cx="409235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5771" y="5021943"/>
            <a:ext cx="409235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19679" y="1365772"/>
            <a:ext cx="4564664" cy="19507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6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388DA75-77B1-4CD2-93DD-7AF2268D0728}"/>
              </a:ext>
            </a:extLst>
          </p:cNvPr>
          <p:cNvSpPr>
            <a:spLocks noGrp="1"/>
          </p:cNvSpPr>
          <p:nvPr>
            <p:ph type="body" sz="quarter" idx="13"/>
          </p:nvPr>
        </p:nvSpPr>
        <p:spPr/>
        <p:txBody>
          <a:bodyPr/>
          <a:lstStyle/>
          <a:p>
            <a:r>
              <a:rPr lang="en-GB" sz="2200" dirty="0" smtClean="0">
                <a:solidFill>
                  <a:srgbClr val="002060"/>
                </a:solidFill>
              </a:rPr>
              <a:t>GROUP CHAT IN SLACK</a:t>
            </a:r>
            <a:endParaRPr lang="en-GB" sz="2200" dirty="0">
              <a:solidFill>
                <a:srgbClr val="002060"/>
              </a:solidFill>
            </a:endParaRPr>
          </a:p>
        </p:txBody>
      </p:sp>
      <p:sp>
        <p:nvSpPr>
          <p:cNvPr id="3" name="Text Placeholder 2">
            <a:extLst>
              <a:ext uri="{FF2B5EF4-FFF2-40B4-BE49-F238E27FC236}">
                <a16:creationId xmlns:a16="http://schemas.microsoft.com/office/drawing/2014/main" xmlns="" id="{F82783CE-6266-4E99-BCF7-3187D90DC562}"/>
              </a:ext>
            </a:extLst>
          </p:cNvPr>
          <p:cNvSpPr>
            <a:spLocks noGrp="1"/>
          </p:cNvSpPr>
          <p:nvPr>
            <p:ph type="body" sz="quarter" idx="15"/>
          </p:nvPr>
        </p:nvSpPr>
        <p:spPr>
          <a:xfrm>
            <a:off x="388801" y="1304300"/>
            <a:ext cx="4040792" cy="5214348"/>
          </a:xfrm>
        </p:spPr>
        <p:txBody>
          <a:bodyPr/>
          <a:lstStyle/>
          <a:p>
            <a:r>
              <a:rPr lang="en-GB" dirty="0">
                <a:solidFill>
                  <a:srgbClr val="002060"/>
                </a:solidFill>
              </a:rPr>
              <a:t>9:16 PM </a:t>
            </a:r>
            <a:r>
              <a:rPr lang="en-GB" dirty="0" smtClean="0">
                <a:solidFill>
                  <a:srgbClr val="002060"/>
                </a:solidFill>
              </a:rPr>
              <a:t>JC</a:t>
            </a:r>
            <a:r>
              <a:rPr lang="en-GB" dirty="0">
                <a:solidFill>
                  <a:srgbClr val="002060"/>
                </a:solidFill>
              </a:rPr>
              <a:t> that is exactly what I am hoping for - plus a bit of time during </a:t>
            </a:r>
            <a:r>
              <a:rPr lang="en-GB" dirty="0" err="1">
                <a:solidFill>
                  <a:srgbClr val="002060"/>
                </a:solidFill>
              </a:rPr>
              <a:t>christmas</a:t>
            </a:r>
            <a:endParaRPr lang="en-GB" dirty="0">
              <a:solidFill>
                <a:srgbClr val="002060"/>
              </a:solidFill>
            </a:endParaRPr>
          </a:p>
          <a:p>
            <a:r>
              <a:rPr lang="en-GB" dirty="0">
                <a:solidFill>
                  <a:srgbClr val="002060"/>
                </a:solidFill>
              </a:rPr>
              <a:t>9:17 PM Good thing at least is that I am sticking with the planner to keep me from slipping back</a:t>
            </a:r>
          </a:p>
          <a:p>
            <a:r>
              <a:rPr lang="en-GB" dirty="0">
                <a:solidFill>
                  <a:srgbClr val="002060"/>
                </a:solidFill>
              </a:rPr>
              <a:t>9:17 PM Cathryn yes, and now we've found those missing sections!</a:t>
            </a:r>
          </a:p>
          <a:p>
            <a:r>
              <a:rPr lang="en-GB" dirty="0">
                <a:solidFill>
                  <a:srgbClr val="002060"/>
                </a:solidFill>
              </a:rPr>
              <a:t>9:18 PM </a:t>
            </a:r>
            <a:r>
              <a:rPr lang="en-GB" dirty="0" smtClean="0">
                <a:solidFill>
                  <a:srgbClr val="002060"/>
                </a:solidFill>
              </a:rPr>
              <a:t>JF</a:t>
            </a:r>
            <a:r>
              <a:rPr lang="en-GB" dirty="0">
                <a:solidFill>
                  <a:srgbClr val="002060"/>
                </a:solidFill>
              </a:rPr>
              <a:t> I need to keep getting ahead as I know I have some busy periods coming up where I will lose time!</a:t>
            </a:r>
          </a:p>
          <a:p>
            <a:endParaRPr lang="en-GB" dirty="0"/>
          </a:p>
        </p:txBody>
      </p:sp>
      <p:sp>
        <p:nvSpPr>
          <p:cNvPr id="4" name="Text Placeholder 3">
            <a:extLst>
              <a:ext uri="{FF2B5EF4-FFF2-40B4-BE49-F238E27FC236}">
                <a16:creationId xmlns:a16="http://schemas.microsoft.com/office/drawing/2014/main" xmlns="" id="{22A4B328-4180-4E2F-9CFB-D350740E679A}"/>
              </a:ext>
            </a:extLst>
          </p:cNvPr>
          <p:cNvSpPr>
            <a:spLocks noGrp="1"/>
          </p:cNvSpPr>
          <p:nvPr>
            <p:ph type="body" sz="quarter" idx="17"/>
          </p:nvPr>
        </p:nvSpPr>
        <p:spPr>
          <a:xfrm>
            <a:off x="4542586" y="1304300"/>
            <a:ext cx="4399614" cy="5214348"/>
          </a:xfrm>
        </p:spPr>
        <p:txBody>
          <a:bodyPr/>
          <a:lstStyle/>
          <a:p>
            <a:r>
              <a:rPr lang="en-GB" dirty="0">
                <a:solidFill>
                  <a:srgbClr val="002060"/>
                </a:solidFill>
              </a:rPr>
              <a:t>9:18 PM </a:t>
            </a:r>
            <a:r>
              <a:rPr lang="en-GB" dirty="0" smtClean="0">
                <a:solidFill>
                  <a:srgbClr val="002060"/>
                </a:solidFill>
              </a:rPr>
              <a:t>JC</a:t>
            </a:r>
            <a:r>
              <a:rPr lang="en-GB" dirty="0">
                <a:solidFill>
                  <a:srgbClr val="002060"/>
                </a:solidFill>
              </a:rPr>
              <a:t> oh god yes - </a:t>
            </a:r>
            <a:r>
              <a:rPr lang="en-GB" dirty="0" err="1">
                <a:solidFill>
                  <a:srgbClr val="002060"/>
                </a:solidFill>
              </a:rPr>
              <a:t>tha</a:t>
            </a:r>
            <a:r>
              <a:rPr lang="en-GB" dirty="0">
                <a:solidFill>
                  <a:srgbClr val="002060"/>
                </a:solidFill>
              </a:rPr>
              <a:t> t totally threw me! Did you notice that </a:t>
            </a:r>
            <a:r>
              <a:rPr lang="en-GB" dirty="0" smtClean="0">
                <a:solidFill>
                  <a:srgbClr val="002060"/>
                </a:solidFill>
              </a:rPr>
              <a:t>@JF</a:t>
            </a:r>
            <a:r>
              <a:rPr lang="en-GB" dirty="0">
                <a:solidFill>
                  <a:srgbClr val="002060"/>
                </a:solidFill>
              </a:rPr>
              <a:t> regarding the jumbled up units last week and missing sections..?</a:t>
            </a:r>
          </a:p>
          <a:p>
            <a:r>
              <a:rPr lang="en-GB" dirty="0">
                <a:solidFill>
                  <a:srgbClr val="002060"/>
                </a:solidFill>
              </a:rPr>
              <a:t>9:18 PM Cathryn it's great John that you can self-manage like that</a:t>
            </a:r>
          </a:p>
          <a:p>
            <a:r>
              <a:rPr lang="en-GB" dirty="0">
                <a:solidFill>
                  <a:srgbClr val="002060"/>
                </a:solidFill>
              </a:rPr>
              <a:t>9:18 PM </a:t>
            </a:r>
            <a:r>
              <a:rPr lang="en-GB" dirty="0" smtClean="0">
                <a:solidFill>
                  <a:srgbClr val="002060"/>
                </a:solidFill>
              </a:rPr>
              <a:t>JF</a:t>
            </a:r>
            <a:r>
              <a:rPr lang="en-GB" dirty="0">
                <a:solidFill>
                  <a:srgbClr val="002060"/>
                </a:solidFill>
              </a:rPr>
              <a:t> No. I was just about to ask what you were talking about?!</a:t>
            </a:r>
          </a:p>
          <a:p>
            <a:r>
              <a:rPr lang="en-GB" dirty="0">
                <a:solidFill>
                  <a:srgbClr val="002060"/>
                </a:solidFill>
              </a:rPr>
              <a:t>9:19 PM </a:t>
            </a:r>
            <a:r>
              <a:rPr lang="en-GB" dirty="0" smtClean="0">
                <a:solidFill>
                  <a:srgbClr val="002060"/>
                </a:solidFill>
              </a:rPr>
              <a:t>JC</a:t>
            </a:r>
            <a:r>
              <a:rPr lang="en-GB" dirty="0">
                <a:solidFill>
                  <a:srgbClr val="002060"/>
                </a:solidFill>
              </a:rPr>
              <a:t> Yep, My work is very sporadic so have to take advantage where I can....</a:t>
            </a:r>
          </a:p>
          <a:p>
            <a:endParaRPr lang="en-GB" dirty="0"/>
          </a:p>
        </p:txBody>
      </p:sp>
      <p:sp>
        <p:nvSpPr>
          <p:cNvPr id="7" name="Rectangle 6"/>
          <p:cNvSpPr/>
          <p:nvPr/>
        </p:nvSpPr>
        <p:spPr>
          <a:xfrm>
            <a:off x="4484914" y="1211943"/>
            <a:ext cx="4457286" cy="67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9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GROUP CHAT IN SLACK</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6" name="Picture 5"/>
          <p:cNvPicPr>
            <a:picLocks noChangeAspect="1"/>
          </p:cNvPicPr>
          <p:nvPr/>
        </p:nvPicPr>
        <p:blipFill>
          <a:blip r:embed="rId3"/>
          <a:stretch>
            <a:fillRect/>
          </a:stretch>
        </p:blipFill>
        <p:spPr>
          <a:xfrm>
            <a:off x="706931" y="1320728"/>
            <a:ext cx="7832470" cy="5277264"/>
          </a:xfrm>
          <a:prstGeom prst="rect">
            <a:avLst/>
          </a:prstGeom>
          <a:ln w="3175">
            <a:solidFill>
              <a:schemeClr val="accent1">
                <a:shade val="50000"/>
              </a:schemeClr>
            </a:solidFill>
          </a:ln>
        </p:spPr>
      </p:pic>
      <p:cxnSp>
        <p:nvCxnSpPr>
          <p:cNvPr id="8" name="Straight Connector 7"/>
          <p:cNvCxnSpPr/>
          <p:nvPr/>
        </p:nvCxnSpPr>
        <p:spPr>
          <a:xfrm flipV="1">
            <a:off x="3142770" y="212847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42769" y="256518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42769" y="299421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42769" y="3172005"/>
            <a:ext cx="1536807"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42769" y="341555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42768" y="40377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81297" y="427360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55565" y="426350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42767" y="46870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42766" y="513143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81296" y="532865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1296" y="577304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89960" y="395936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89960" y="414029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42575" y="43883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96363" y="457700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89959" y="476877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96363" y="499161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89958" y="517254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89957" y="538770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47697" y="556549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81296" y="3730452"/>
            <a:ext cx="1598280" cy="225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679576" y="3098799"/>
            <a:ext cx="2584824" cy="202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893027" y="4167161"/>
            <a:ext cx="2783543" cy="207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4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DIARY ENTRY</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79541" y="1585782"/>
            <a:ext cx="8482012" cy="3958749"/>
          </a:xfrm>
          <a:prstGeom prst="rect">
            <a:avLst/>
          </a:prstGeom>
          <a:ln w="3175">
            <a:solidFill>
              <a:schemeClr val="accent1"/>
            </a:solidFill>
          </a:ln>
        </p:spPr>
      </p:pic>
      <p:sp>
        <p:nvSpPr>
          <p:cNvPr id="6" name="Rectangle 5"/>
          <p:cNvSpPr/>
          <p:nvPr/>
        </p:nvSpPr>
        <p:spPr>
          <a:xfrm>
            <a:off x="6817232" y="2239692"/>
            <a:ext cx="1889692" cy="21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9018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DIARY </a:t>
            </a:r>
            <a:r>
              <a:rPr lang="en-GB" sz="2200" dirty="0" smtClean="0">
                <a:solidFill>
                  <a:srgbClr val="002060"/>
                </a:solidFill>
              </a:rPr>
              <a:t>ENTRY</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466140" y="1950220"/>
            <a:ext cx="8108813" cy="3235334"/>
          </a:xfrm>
          <a:prstGeom prst="rect">
            <a:avLst/>
          </a:prstGeom>
          <a:ln w="3175">
            <a:solidFill>
              <a:srgbClr val="002060"/>
            </a:solidFill>
          </a:ln>
        </p:spPr>
      </p:pic>
      <p:sp>
        <p:nvSpPr>
          <p:cNvPr id="6" name="Rectangle 5"/>
          <p:cNvSpPr/>
          <p:nvPr/>
        </p:nvSpPr>
        <p:spPr>
          <a:xfrm>
            <a:off x="6629339" y="2491940"/>
            <a:ext cx="1889692" cy="21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48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DIARY </a:t>
            </a:r>
            <a:r>
              <a:rPr lang="en-GB" sz="2200" dirty="0" smtClean="0">
                <a:solidFill>
                  <a:srgbClr val="002060"/>
                </a:solidFill>
              </a:rPr>
              <a:t>ENTRY</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45768" y="2198724"/>
            <a:ext cx="8699590" cy="2664938"/>
          </a:xfrm>
          <a:prstGeom prst="rect">
            <a:avLst/>
          </a:prstGeom>
          <a:ln w="3175">
            <a:solidFill>
              <a:srgbClr val="002060"/>
            </a:solidFill>
          </a:ln>
        </p:spPr>
      </p:pic>
      <p:sp>
        <p:nvSpPr>
          <p:cNvPr id="6" name="Rectangle 5"/>
          <p:cNvSpPr/>
          <p:nvPr/>
        </p:nvSpPr>
        <p:spPr>
          <a:xfrm>
            <a:off x="6629400" y="2861441"/>
            <a:ext cx="2258828" cy="204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9105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PERSONAL DEVELOPMENT PLAN</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071024" y="1123597"/>
            <a:ext cx="4836921" cy="5615277"/>
          </a:xfrm>
          <a:prstGeom prst="rect">
            <a:avLst/>
          </a:prstGeom>
        </p:spPr>
      </p:pic>
    </p:spTree>
    <p:extLst>
      <p:ext uri="{BB962C8B-B14F-4D97-AF65-F5344CB8AC3E}">
        <p14:creationId xmlns:p14="http://schemas.microsoft.com/office/powerpoint/2010/main" val="173853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TUTORIAL OUTLINE</a:t>
            </a:r>
            <a:endParaRPr lang="en-GB" dirty="0"/>
          </a:p>
        </p:txBody>
      </p:sp>
      <p:sp>
        <p:nvSpPr>
          <p:cNvPr id="4" name="Content Placeholder 3"/>
          <p:cNvSpPr>
            <a:spLocks noGrp="1"/>
          </p:cNvSpPr>
          <p:nvPr>
            <p:ph idx="1"/>
          </p:nvPr>
        </p:nvSpPr>
        <p:spPr>
          <a:xfrm>
            <a:off x="388801" y="1413862"/>
            <a:ext cx="8263493" cy="4951104"/>
          </a:xfrm>
        </p:spPr>
        <p:txBody>
          <a:bodyPr/>
          <a:lstStyle/>
          <a:p>
            <a:r>
              <a:rPr lang="en-GB" sz="2000" dirty="0" smtClean="0"/>
              <a:t>- Overview of personalised support</a:t>
            </a:r>
          </a:p>
          <a:p>
            <a:r>
              <a:rPr lang="en-GB" dirty="0" smtClean="0"/>
              <a:t>- Survey perspectives collected from a </a:t>
            </a:r>
            <a:r>
              <a:rPr lang="en-GB" sz="2000" dirty="0" smtClean="0"/>
              <a:t>review carried out in </a:t>
            </a:r>
            <a:r>
              <a:rPr lang="en-GB" dirty="0" smtClean="0"/>
              <a:t>January </a:t>
            </a:r>
            <a:r>
              <a:rPr lang="en-GB" dirty="0"/>
              <a:t>2020 </a:t>
            </a:r>
            <a:endParaRPr lang="en-GB" sz="2000" dirty="0" smtClean="0"/>
          </a:p>
          <a:p>
            <a:r>
              <a:rPr lang="en-GB" sz="2000" dirty="0" smtClean="0"/>
              <a:t>- Examination of the factors influencing the achievement of this result</a:t>
            </a:r>
          </a:p>
          <a:p>
            <a:r>
              <a:rPr lang="en-GB" sz="2000" dirty="0" smtClean="0"/>
              <a:t>- Reflection on the change in engagement and participation between October 2019 and January 2020</a:t>
            </a:r>
          </a:p>
          <a:p>
            <a:r>
              <a:rPr lang="en-GB" dirty="0" smtClean="0"/>
              <a:t>- </a:t>
            </a:r>
            <a:r>
              <a:rPr lang="en-GB" sz="2000" dirty="0" smtClean="0"/>
              <a:t>Conclusions</a:t>
            </a:r>
          </a:p>
          <a:p>
            <a:r>
              <a:rPr lang="en-GB" dirty="0" smtClean="0"/>
              <a:t>- Consideration of what’s next</a:t>
            </a:r>
            <a:endParaRPr lang="en-GB" dirty="0"/>
          </a:p>
          <a:p>
            <a:pPr marL="342900" indent="-342900">
              <a:buFontTx/>
              <a:buChar char="-"/>
            </a:pPr>
            <a:endParaRPr lang="en-GB" sz="2000" dirty="0"/>
          </a:p>
        </p:txBody>
      </p:sp>
    </p:spTree>
    <p:extLst>
      <p:ext uri="{BB962C8B-B14F-4D97-AF65-F5344CB8AC3E}">
        <p14:creationId xmlns:p14="http://schemas.microsoft.com/office/powerpoint/2010/main" val="11905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AD HOC CHAT IN SLACK</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089145"/>
            <a:ext cx="7886903" cy="5700175"/>
          </a:xfrm>
          <a:prstGeom prst="rect">
            <a:avLst/>
          </a:prstGeom>
          <a:ln w="3175">
            <a:solidFill>
              <a:schemeClr val="accent1">
                <a:shade val="50000"/>
              </a:schemeClr>
            </a:solidFill>
          </a:ln>
        </p:spPr>
      </p:pic>
      <p:cxnSp>
        <p:nvCxnSpPr>
          <p:cNvPr id="6" name="Straight Connector 5"/>
          <p:cNvCxnSpPr/>
          <p:nvPr/>
        </p:nvCxnSpPr>
        <p:spPr>
          <a:xfrm flipV="1">
            <a:off x="686440" y="393923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968" y="415525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2896" y="43712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6440" y="461666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4967" y="48280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877" y="507346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966" y="528102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965" y="54885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3876" y="571921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76605" y="190789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76605" y="28363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679165" y="355100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76604" y="425793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76604" y="519410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745760" y="613027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6479" y="3455043"/>
            <a:ext cx="4628528" cy="234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flipV="1">
            <a:off x="2330822" y="159118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PERSONAL DEVELOPMENT PLAN</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169486" y="1644383"/>
            <a:ext cx="6702121" cy="4365841"/>
          </a:xfrm>
          <a:prstGeom prst="rect">
            <a:avLst/>
          </a:prstGeom>
        </p:spPr>
      </p:pic>
    </p:spTree>
    <p:extLst>
      <p:ext uri="{BB962C8B-B14F-4D97-AF65-F5344CB8AC3E}">
        <p14:creationId xmlns:p14="http://schemas.microsoft.com/office/powerpoint/2010/main" val="1146363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AD HOC CHAT IN SLACK</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388801" y="1065943"/>
            <a:ext cx="8199557" cy="5574699"/>
          </a:xfrm>
          <a:prstGeom prst="rect">
            <a:avLst/>
          </a:prstGeom>
          <a:ln w="3175">
            <a:solidFill>
              <a:schemeClr val="accent1">
                <a:shade val="50000"/>
              </a:schemeClr>
            </a:solidFill>
          </a:ln>
        </p:spPr>
      </p:pic>
      <p:cxnSp>
        <p:nvCxnSpPr>
          <p:cNvPr id="6" name="Straight Connector 5"/>
          <p:cNvCxnSpPr/>
          <p:nvPr/>
        </p:nvCxnSpPr>
        <p:spPr>
          <a:xfrm flipV="1">
            <a:off x="632652" y="385329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2652" y="408522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2652" y="429785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32652" y="450279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2652" y="469854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6440" y="490737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6440" y="509927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2652" y="534425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6440" y="551537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37969" y="597550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21428" y="201694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21428" y="299267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67639" y="409291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38182" y="456804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668919" y="518546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03263" y="343080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16621" y="5043171"/>
            <a:ext cx="5470633" cy="398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flipV="1">
            <a:off x="2501683" y="15799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1208" y="1306285"/>
            <a:ext cx="7118505" cy="5072548"/>
          </a:xfrm>
          <a:prstGeom prst="rect">
            <a:avLst/>
          </a:prstGeom>
          <a:ln w="3175">
            <a:solidFill>
              <a:srgbClr val="002060"/>
            </a:solidFill>
          </a:ln>
        </p:spPr>
      </p:pic>
      <p:sp>
        <p:nvSpPr>
          <p:cNvPr id="2" name="Text Placeholder 1"/>
          <p:cNvSpPr>
            <a:spLocks noGrp="1"/>
          </p:cNvSpPr>
          <p:nvPr>
            <p:ph type="body" sz="quarter" idx="13"/>
          </p:nvPr>
        </p:nvSpPr>
        <p:spPr>
          <a:xfrm>
            <a:off x="388801" y="699248"/>
            <a:ext cx="8509310" cy="314194"/>
          </a:xfrm>
        </p:spPr>
        <p:txBody>
          <a:bodyPr/>
          <a:lstStyle/>
          <a:p>
            <a:r>
              <a:rPr lang="en-GB" sz="2200" dirty="0">
                <a:solidFill>
                  <a:srgbClr val="002060"/>
                </a:solidFill>
              </a:rPr>
              <a:t>AD HOC CHAT IN </a:t>
            </a:r>
            <a:r>
              <a:rPr lang="en-GB" sz="2200" dirty="0" smtClean="0">
                <a:solidFill>
                  <a:srgbClr val="002060"/>
                </a:solidFill>
              </a:rPr>
              <a:t>SLACK - PROVIDING BROADER SUPPORT THAN TM354</a:t>
            </a:r>
            <a:endParaRPr lang="en-GB" sz="2200" dirty="0">
              <a:solidFill>
                <a:srgbClr val="002060"/>
              </a:solidFill>
            </a:endParaRPr>
          </a:p>
        </p:txBody>
      </p:sp>
      <p:cxnSp>
        <p:nvCxnSpPr>
          <p:cNvPr id="6" name="Straight Connector 5"/>
          <p:cNvCxnSpPr/>
          <p:nvPr/>
        </p:nvCxnSpPr>
        <p:spPr>
          <a:xfrm flipV="1">
            <a:off x="1247374" y="392386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47373" y="4108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47372" y="42934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13551" y="44590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47372" y="466301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47372" y="486911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247372" y="504445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47372" y="521594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47372" y="541510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76282" y="228716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76281" y="28019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29424" y="4108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76281" y="581402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76752" y="3027402"/>
            <a:ext cx="4855779" cy="990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V="1">
            <a:off x="2876434" y="17459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0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STUDENT REACHING OUT TO OTHERS IN SLACK</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150618"/>
            <a:ext cx="7839992" cy="5612722"/>
          </a:xfrm>
          <a:prstGeom prst="rect">
            <a:avLst/>
          </a:prstGeom>
          <a:ln w="3175">
            <a:solidFill>
              <a:schemeClr val="accent1">
                <a:shade val="50000"/>
              </a:schemeClr>
            </a:solidFill>
          </a:ln>
        </p:spPr>
      </p:pic>
      <p:cxnSp>
        <p:nvCxnSpPr>
          <p:cNvPr id="6" name="Straight Connector 5"/>
          <p:cNvCxnSpPr/>
          <p:nvPr/>
        </p:nvCxnSpPr>
        <p:spPr>
          <a:xfrm flipV="1">
            <a:off x="586547" y="403912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4423" y="425371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5211" y="44682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4423" y="468561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2159" y="489362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54423" y="511528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6546" y="531893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6546" y="549967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4423" y="5736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51206" y="482200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11290" y="502801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47283" y="4901307"/>
            <a:ext cx="4262055" cy="309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24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21D00A9-A3B8-48D2-92E3-D83119C890BA}"/>
              </a:ext>
            </a:extLst>
          </p:cNvPr>
          <p:cNvSpPr>
            <a:spLocks noGrp="1"/>
          </p:cNvSpPr>
          <p:nvPr>
            <p:ph type="ctrTitle"/>
          </p:nvPr>
        </p:nvSpPr>
        <p:spPr>
          <a:xfrm>
            <a:off x="1775315" y="2520363"/>
            <a:ext cx="7368685" cy="1994392"/>
          </a:xfrm>
        </p:spPr>
        <p:txBody>
          <a:bodyPr/>
          <a:lstStyle/>
          <a:p>
            <a:r>
              <a:rPr lang="en-GB" dirty="0" smtClean="0"/>
              <a:t>CHANGE IN ENGAGEMENT &amp; PARTICIPATION BETWEEN OCTOBER ’19 AND JANUARY ‘20</a:t>
            </a:r>
            <a:endParaRPr lang="en-GB" dirty="0"/>
          </a:p>
        </p:txBody>
      </p:sp>
    </p:spTree>
    <p:extLst>
      <p:ext uri="{BB962C8B-B14F-4D97-AF65-F5344CB8AC3E}">
        <p14:creationId xmlns:p14="http://schemas.microsoft.com/office/powerpoint/2010/main" val="3306485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99139"/>
            <a:ext cx="8593834" cy="214302"/>
          </a:xfrm>
        </p:spPr>
        <p:txBody>
          <a:bodyPr/>
          <a:lstStyle/>
          <a:p>
            <a:r>
              <a:rPr lang="en-GB" sz="2200" dirty="0" smtClean="0">
                <a:solidFill>
                  <a:srgbClr val="002060"/>
                </a:solidFill>
              </a:rPr>
              <a:t>REASONS WHY PARTICIPATION IN PROGRAMME MAY HAVE CHANGED</a:t>
            </a:r>
            <a:endParaRPr lang="en-GB" sz="2200" dirty="0">
              <a:solidFill>
                <a:srgbClr val="002060"/>
              </a:solidFill>
            </a:endParaRPr>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567450211"/>
              </p:ext>
            </p:extLst>
          </p:nvPr>
        </p:nvGraphicFramePr>
        <p:xfrm>
          <a:off x="106957" y="1289216"/>
          <a:ext cx="9037043" cy="5425440"/>
        </p:xfrm>
        <a:graphic>
          <a:graphicData uri="http://schemas.openxmlformats.org/drawingml/2006/table">
            <a:tbl>
              <a:tblPr firstRow="1" bandRow="1">
                <a:tableStyleId>{6E25E649-3F16-4E02-A733-19D2CDBF48F0}</a:tableStyleId>
              </a:tblPr>
              <a:tblGrid>
                <a:gridCol w="1167020"/>
                <a:gridCol w="7870023"/>
              </a:tblGrid>
              <a:tr h="370840">
                <a:tc>
                  <a:txBody>
                    <a:bodyPr/>
                    <a:lstStyle/>
                    <a:p>
                      <a:r>
                        <a:rPr lang="en-GB" dirty="0" smtClean="0"/>
                        <a:t>Student</a:t>
                      </a:r>
                      <a:endParaRPr lang="en-GB" dirty="0"/>
                    </a:p>
                  </a:txBody>
                  <a:tcPr/>
                </a:tc>
                <a:tc>
                  <a:txBody>
                    <a:bodyPr/>
                    <a:lstStyle/>
                    <a:p>
                      <a:r>
                        <a:rPr lang="en-GB" dirty="0" smtClean="0"/>
                        <a:t>Have any unexpected events affected your ability to study for TM354? </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 have a very unpredictable workload with my day job, that can affect my own study planning</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Yes. I lost my broadband connection for two weeks which only provide to be an inconvenience and didn’t affect my ability to study too much. I also had a bit of a medical issue which is all sorted now, but I was way ahead anyway so didn’t affect things too much</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Not unexpected by a lot of changes going on in my life at the moment which sometimes make it hard to find time to study</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002060"/>
                          </a:solidFill>
                        </a:rPr>
                        <a:t>“</a:t>
                      </a:r>
                      <a:r>
                        <a:rPr lang="en-GB" sz="1500" i="1" dirty="0" smtClean="0">
                          <a:solidFill>
                            <a:srgbClr val="002060"/>
                          </a:solidFill>
                        </a:rPr>
                        <a:t>No truly unexpected life events to report</a:t>
                      </a:r>
                      <a:r>
                        <a:rPr lang="en-GB" sz="1500" dirty="0" smtClean="0">
                          <a:solidFill>
                            <a:srgbClr val="002060"/>
                          </a:solidFill>
                        </a:rPr>
                        <a:t>”</a:t>
                      </a: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Having to take on additional duties at work which in effect increased my stress levels and affected my health</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Not really, I am now jobless which is great, but also means I will be homeless very soon. Not causing much of a problem yet, but may do in the upcoming months</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1830979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699248"/>
            <a:ext cx="8755199" cy="314194"/>
          </a:xfrm>
        </p:spPr>
        <p:txBody>
          <a:bodyPr/>
          <a:lstStyle/>
          <a:p>
            <a:r>
              <a:rPr lang="en-GB" sz="2200" dirty="0" smtClean="0">
                <a:solidFill>
                  <a:srgbClr val="002060"/>
                </a:solidFill>
              </a:rPr>
              <a:t>DID STUDENTS WISH TO ADAPT ANY PART OF THEIR SUPPORT BY JANUARY 2020?</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3045328200"/>
              </p:ext>
            </p:extLst>
          </p:nvPr>
        </p:nvGraphicFramePr>
        <p:xfrm>
          <a:off x="114641" y="1258195"/>
          <a:ext cx="8437689" cy="5476240"/>
        </p:xfrm>
        <a:graphic>
          <a:graphicData uri="http://schemas.openxmlformats.org/drawingml/2006/table">
            <a:tbl>
              <a:tblPr firstRow="1" bandRow="1">
                <a:tableStyleId>{6E25E649-3F16-4E02-A733-19D2CDBF48F0}</a:tableStyleId>
              </a:tblPr>
              <a:tblGrid>
                <a:gridCol w="1167020"/>
                <a:gridCol w="7270669"/>
              </a:tblGrid>
              <a:tr h="370840">
                <a:tc>
                  <a:txBody>
                    <a:bodyPr/>
                    <a:lstStyle/>
                    <a:p>
                      <a:r>
                        <a:rPr lang="en-GB" dirty="0" smtClean="0"/>
                        <a:t>Student</a:t>
                      </a:r>
                      <a:endParaRPr lang="en-GB" dirty="0"/>
                    </a:p>
                  </a:txBody>
                  <a:tcPr/>
                </a:tc>
                <a:tc>
                  <a:txBody>
                    <a:bodyPr/>
                    <a:lstStyle/>
                    <a:p>
                      <a:r>
                        <a:rPr lang="en-GB" dirty="0" smtClean="0"/>
                        <a:t>Do you wish to adapt your support in any way? </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Maybe to have an agenda ahead of chat sessions, to help to prepare for more detailed discussions on subject material</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 I find the support I’m currently receiving is perfect right now</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Nothing comes to mind, it was very helpful so far</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rgbClr val="002060"/>
                          </a:solidFill>
                        </a:rPr>
                        <a:t>“</a:t>
                      </a:r>
                      <a:r>
                        <a:rPr lang="en-GB" sz="1500" i="1" dirty="0" smtClean="0">
                          <a:solidFill>
                            <a:srgbClr val="002060"/>
                          </a:solidFill>
                        </a:rPr>
                        <a:t>No, all good from a tutor-student perspective. However, I wish there was more student-student interaction within the </a:t>
                      </a:r>
                      <a:r>
                        <a:rPr lang="en-GB" sz="1500" i="1" dirty="0" err="1" smtClean="0">
                          <a:solidFill>
                            <a:srgbClr val="002060"/>
                          </a:solidFill>
                        </a:rPr>
                        <a:t>chatrooms</a:t>
                      </a:r>
                      <a:r>
                        <a:rPr lang="en-GB" sz="1500" i="1" dirty="0" smtClean="0">
                          <a:solidFill>
                            <a:srgbClr val="002060"/>
                          </a:solidFill>
                        </a:rPr>
                        <a:t>. Though this is based on personalities</a:t>
                      </a:r>
                      <a:r>
                        <a:rPr lang="en-GB" sz="1500" dirty="0" smtClean="0">
                          <a:solidFill>
                            <a:srgbClr val="002060"/>
                          </a:solidFill>
                        </a:rPr>
                        <a:t>.”</a:t>
                      </a: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 am not able to remain consistent with my initial plan and see no point in continuing receiving personalized support as there is not much my tutor can do to help right now</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 really cannot think of something. Perhaps bi-weekly tutorials that consist of asking any questions (over </a:t>
                      </a:r>
                      <a:r>
                        <a:rPr lang="en-GB" sz="1500" i="1" dirty="0" err="1" smtClean="0">
                          <a:solidFill>
                            <a:srgbClr val="002060"/>
                          </a:solidFill>
                        </a:rPr>
                        <a:t>mic</a:t>
                      </a:r>
                      <a:r>
                        <a:rPr lang="en-GB" sz="1500" i="1" dirty="0" smtClean="0">
                          <a:solidFill>
                            <a:srgbClr val="002060"/>
                          </a:solidFill>
                        </a:rPr>
                        <a:t> and with other students) may be helpful, but I don’t think it is necessary. Keep up the good work</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1929178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GENERAL OBSERVED CHANGE IN ENGAGEMENT</a:t>
            </a:r>
            <a:endParaRPr lang="en-GB" sz="2200" dirty="0">
              <a:solidFill>
                <a:srgbClr val="002060"/>
              </a:solidFill>
            </a:endParaRPr>
          </a:p>
        </p:txBody>
      </p:sp>
      <p:sp>
        <p:nvSpPr>
          <p:cNvPr id="4" name="Content Placeholder 3"/>
          <p:cNvSpPr>
            <a:spLocks noGrp="1"/>
          </p:cNvSpPr>
          <p:nvPr>
            <p:ph idx="1"/>
          </p:nvPr>
        </p:nvSpPr>
        <p:spPr>
          <a:xfrm>
            <a:off x="388801" y="1450428"/>
            <a:ext cx="8263493" cy="4914538"/>
          </a:xfrm>
        </p:spPr>
        <p:txBody>
          <a:bodyPr/>
          <a:lstStyle/>
          <a:p>
            <a:r>
              <a:rPr lang="en-GB" sz="2000" dirty="0" smtClean="0">
                <a:solidFill>
                  <a:srgbClr val="002060"/>
                </a:solidFill>
              </a:rPr>
              <a:t>- Student </a:t>
            </a:r>
            <a:r>
              <a:rPr lang="en-GB" sz="2000" dirty="0">
                <a:solidFill>
                  <a:srgbClr val="002060"/>
                </a:solidFill>
              </a:rPr>
              <a:t>diaries have become less frequent. </a:t>
            </a:r>
          </a:p>
          <a:p>
            <a:r>
              <a:rPr lang="en-GB" sz="2000" dirty="0" smtClean="0">
                <a:solidFill>
                  <a:srgbClr val="002060"/>
                </a:solidFill>
              </a:rPr>
              <a:t>- One regular student </a:t>
            </a:r>
            <a:r>
              <a:rPr lang="en-GB" sz="2000" dirty="0">
                <a:solidFill>
                  <a:srgbClr val="002060"/>
                </a:solidFill>
              </a:rPr>
              <a:t>dropped away from the weekly group chat. </a:t>
            </a:r>
          </a:p>
          <a:p>
            <a:endParaRPr lang="en-GB" dirty="0"/>
          </a:p>
        </p:txBody>
      </p:sp>
      <p:pic>
        <p:nvPicPr>
          <p:cNvPr id="5" name="Picture 4"/>
          <p:cNvPicPr>
            <a:picLocks noChangeAspect="1"/>
          </p:cNvPicPr>
          <p:nvPr/>
        </p:nvPicPr>
        <p:blipFill>
          <a:blip r:embed="rId2"/>
          <a:stretch>
            <a:fillRect/>
          </a:stretch>
        </p:blipFill>
        <p:spPr>
          <a:xfrm>
            <a:off x="352424" y="2899007"/>
            <a:ext cx="8258175" cy="2204574"/>
          </a:xfrm>
          <a:prstGeom prst="rect">
            <a:avLst/>
          </a:prstGeom>
          <a:ln w="3175">
            <a:solidFill>
              <a:schemeClr val="accent1"/>
            </a:solidFill>
          </a:ln>
        </p:spPr>
      </p:pic>
    </p:spTree>
    <p:extLst>
      <p:ext uri="{BB962C8B-B14F-4D97-AF65-F5344CB8AC3E}">
        <p14:creationId xmlns:p14="http://schemas.microsoft.com/office/powerpoint/2010/main" val="20407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GENERAL OBSERVED CHANGE IN ENGAGEMENT</a:t>
            </a:r>
            <a:endParaRPr lang="en-GB" sz="2200" dirty="0">
              <a:solidFill>
                <a:srgbClr val="002060"/>
              </a:solidFill>
            </a:endParaRPr>
          </a:p>
        </p:txBody>
      </p:sp>
      <p:sp>
        <p:nvSpPr>
          <p:cNvPr id="4" name="Content Placeholder 3"/>
          <p:cNvSpPr>
            <a:spLocks noGrp="1"/>
          </p:cNvSpPr>
          <p:nvPr>
            <p:ph idx="1"/>
          </p:nvPr>
        </p:nvSpPr>
        <p:spPr>
          <a:xfrm>
            <a:off x="388801" y="1509822"/>
            <a:ext cx="8263493" cy="4855143"/>
          </a:xfrm>
        </p:spPr>
        <p:txBody>
          <a:bodyPr/>
          <a:lstStyle/>
          <a:p>
            <a:r>
              <a:rPr lang="en-GB" sz="2000" dirty="0" smtClean="0">
                <a:solidFill>
                  <a:srgbClr val="002060"/>
                </a:solidFill>
              </a:rPr>
              <a:t>General change in participation in the group chats:</a:t>
            </a:r>
          </a:p>
          <a:p>
            <a:endParaRPr lang="en-GB" sz="2000" dirty="0">
              <a:solidFill>
                <a:srgbClr val="002060"/>
              </a:solidFill>
            </a:endParaRPr>
          </a:p>
          <a:p>
            <a:r>
              <a:rPr lang="en-GB" sz="2000" dirty="0" smtClean="0">
                <a:solidFill>
                  <a:srgbClr val="002060"/>
                </a:solidFill>
              </a:rPr>
              <a:t>“</a:t>
            </a:r>
            <a:r>
              <a:rPr lang="en-GB" sz="2000" i="1" dirty="0" smtClean="0">
                <a:solidFill>
                  <a:srgbClr val="002060"/>
                </a:solidFill>
              </a:rPr>
              <a:t>Hi </a:t>
            </a:r>
            <a:r>
              <a:rPr lang="en-GB" sz="2000" i="1" dirty="0">
                <a:solidFill>
                  <a:srgbClr val="002060"/>
                </a:solidFill>
              </a:rPr>
              <a:t>Cathryn, I’m sorry I couldn’t make it last Tuesday but again I finished quite late at night, hopefully it will be less busy this week. I’m trying to catch up with the studies now as I got bit behind, we are getting ready to </a:t>
            </a:r>
            <a:r>
              <a:rPr lang="en-GB" sz="2000" b="1" i="1" dirty="0">
                <a:solidFill>
                  <a:srgbClr val="002060"/>
                </a:solidFill>
              </a:rPr>
              <a:t>adopt a child </a:t>
            </a:r>
            <a:r>
              <a:rPr lang="en-GB" sz="2000" i="1" dirty="0">
                <a:solidFill>
                  <a:srgbClr val="002060"/>
                </a:solidFill>
              </a:rPr>
              <a:t>and it involves quite a lot of training and doing meeting with our social worker. It’s going to be quite a busy year for us as I also want to </a:t>
            </a:r>
            <a:r>
              <a:rPr lang="en-GB" sz="2000" b="1" i="1" dirty="0">
                <a:solidFill>
                  <a:srgbClr val="002060"/>
                </a:solidFill>
              </a:rPr>
              <a:t>apply for a British citizenship </a:t>
            </a:r>
            <a:r>
              <a:rPr lang="en-GB" sz="2000" i="1" dirty="0">
                <a:solidFill>
                  <a:srgbClr val="002060"/>
                </a:solidFill>
              </a:rPr>
              <a:t>this summer, that involves bit of studying as well :</a:t>
            </a:r>
            <a:r>
              <a:rPr lang="en-GB" sz="2000" i="1" dirty="0" err="1">
                <a:solidFill>
                  <a:srgbClr val="002060"/>
                </a:solidFill>
              </a:rPr>
              <a:t>slightly_smiling_face</a:t>
            </a:r>
            <a:r>
              <a:rPr lang="en-GB" sz="2000" dirty="0" smtClean="0">
                <a:solidFill>
                  <a:srgbClr val="002060"/>
                </a:solidFill>
              </a:rPr>
              <a:t>:”</a:t>
            </a:r>
            <a:endParaRPr lang="en-GB" sz="2000" dirty="0">
              <a:solidFill>
                <a:srgbClr val="002060"/>
              </a:solidFill>
            </a:endParaRPr>
          </a:p>
          <a:p>
            <a:endParaRPr lang="en-GB" dirty="0"/>
          </a:p>
        </p:txBody>
      </p:sp>
    </p:spTree>
    <p:extLst>
      <p:ext uri="{BB962C8B-B14F-4D97-AF65-F5344CB8AC3E}">
        <p14:creationId xmlns:p14="http://schemas.microsoft.com/office/powerpoint/2010/main" val="370499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D40424-6985-437E-ACBF-82239C15C9F8}"/>
              </a:ext>
            </a:extLst>
          </p:cNvPr>
          <p:cNvSpPr>
            <a:spLocks noGrp="1"/>
          </p:cNvSpPr>
          <p:nvPr>
            <p:ph type="ctrTitle"/>
          </p:nvPr>
        </p:nvSpPr>
        <p:spPr>
          <a:xfrm>
            <a:off x="1775315" y="3179701"/>
            <a:ext cx="6918979" cy="1495794"/>
          </a:xfrm>
        </p:spPr>
        <p:txBody>
          <a:bodyPr/>
          <a:lstStyle/>
          <a:p>
            <a:r>
              <a:rPr lang="en-GB" dirty="0" smtClean="0"/>
              <a:t>OVERVIEW OF PERSONALISED SUPPORT</a:t>
            </a:r>
            <a:endParaRPr lang="en-GB" dirty="0"/>
          </a:p>
        </p:txBody>
      </p:sp>
    </p:spTree>
    <p:extLst>
      <p:ext uri="{BB962C8B-B14F-4D97-AF65-F5344CB8AC3E}">
        <p14:creationId xmlns:p14="http://schemas.microsoft.com/office/powerpoint/2010/main" val="3089440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21D00A9-A3B8-48D2-92E3-D83119C890BA}"/>
              </a:ext>
            </a:extLst>
          </p:cNvPr>
          <p:cNvSpPr>
            <a:spLocks noGrp="1"/>
          </p:cNvSpPr>
          <p:nvPr>
            <p:ph type="ctr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1373592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WHAT A STUDENT HAS TOLD ME ABOUT THE PROGRAMME’S QUALITIES AT THE MID-POINT</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316945"/>
            <a:ext cx="7461269" cy="5541055"/>
          </a:xfrm>
          <a:prstGeom prst="rect">
            <a:avLst/>
          </a:prstGeom>
          <a:ln w="3175">
            <a:solidFill>
              <a:schemeClr val="accent1"/>
            </a:solidFill>
          </a:ln>
        </p:spPr>
      </p:pic>
      <p:cxnSp>
        <p:nvCxnSpPr>
          <p:cNvPr id="6" name="Straight Connector 5"/>
          <p:cNvCxnSpPr/>
          <p:nvPr/>
        </p:nvCxnSpPr>
        <p:spPr>
          <a:xfrm flipV="1">
            <a:off x="624770" y="425531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770" y="449798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24770" y="468147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4770" y="486496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4770" y="504461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4770" y="52872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769" y="543214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769" y="567795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4768" y="584428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74439" y="290210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74590" y="369300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74590" y="468916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03191" y="20248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89527" y="329755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08797" y="42727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74438" y="626278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703191" y="3021038"/>
            <a:ext cx="4262055" cy="178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760998" y="3794797"/>
            <a:ext cx="4940457" cy="38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69184" y="4592007"/>
            <a:ext cx="4932271" cy="460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65090" y="5120841"/>
            <a:ext cx="4932271" cy="460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2354246" y="176684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0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CONCLUSIONS</a:t>
            </a:r>
            <a:endParaRPr lang="en-GB" sz="2200" dirty="0">
              <a:solidFill>
                <a:srgbClr val="002060"/>
              </a:solidFill>
            </a:endParaRPr>
          </a:p>
        </p:txBody>
      </p:sp>
      <p:sp>
        <p:nvSpPr>
          <p:cNvPr id="4" name="Content Placeholder 3"/>
          <p:cNvSpPr>
            <a:spLocks noGrp="1"/>
          </p:cNvSpPr>
          <p:nvPr>
            <p:ph idx="1"/>
          </p:nvPr>
        </p:nvSpPr>
        <p:spPr>
          <a:xfrm>
            <a:off x="609520" y="1789386"/>
            <a:ext cx="8014220" cy="4043855"/>
          </a:xfrm>
        </p:spPr>
        <p:txBody>
          <a:bodyPr/>
          <a:lstStyle/>
          <a:p>
            <a:pPr marL="342900" indent="-342900">
              <a:buFontTx/>
              <a:buChar char="-"/>
            </a:pPr>
            <a:r>
              <a:rPr lang="en-GB" sz="2000" dirty="0" smtClean="0">
                <a:solidFill>
                  <a:srgbClr val="002060"/>
                </a:solidFill>
              </a:rPr>
              <a:t>Students are perhaps not as keen to participate in increased engagement as the literature suggests.</a:t>
            </a:r>
          </a:p>
          <a:p>
            <a:pPr marL="342900" indent="-342900">
              <a:buFontTx/>
              <a:buChar char="-"/>
            </a:pPr>
            <a:r>
              <a:rPr lang="en-GB" sz="2000" dirty="0" smtClean="0">
                <a:solidFill>
                  <a:srgbClr val="002060"/>
                </a:solidFill>
              </a:rPr>
              <a:t>However, it is significant that by the end of April 2020, no </a:t>
            </a:r>
            <a:r>
              <a:rPr lang="en-GB" sz="2000" dirty="0">
                <a:solidFill>
                  <a:srgbClr val="002060"/>
                </a:solidFill>
              </a:rPr>
              <a:t>students have deferred the module</a:t>
            </a:r>
            <a:r>
              <a:rPr lang="en-GB" sz="2000" dirty="0" smtClean="0">
                <a:solidFill>
                  <a:srgbClr val="002060"/>
                </a:solidFill>
              </a:rPr>
              <a:t>.</a:t>
            </a:r>
          </a:p>
          <a:p>
            <a:pPr marL="342900" indent="-342900">
              <a:buFontTx/>
              <a:buChar char="-"/>
            </a:pPr>
            <a:r>
              <a:rPr lang="en-GB" sz="2000" dirty="0" smtClean="0">
                <a:solidFill>
                  <a:srgbClr val="002060"/>
                </a:solidFill>
              </a:rPr>
              <a:t>It may therefore be the case that just knowing the support is there is enough to improve retention.</a:t>
            </a:r>
          </a:p>
          <a:p>
            <a:pPr marL="342900" indent="-342900">
              <a:buFontTx/>
              <a:buChar char="-"/>
            </a:pPr>
            <a:r>
              <a:rPr lang="en-GB" sz="2000" dirty="0" smtClean="0">
                <a:solidFill>
                  <a:srgbClr val="002060"/>
                </a:solidFill>
              </a:rPr>
              <a:t>Students </a:t>
            </a:r>
            <a:r>
              <a:rPr lang="en-GB" sz="2000" dirty="0">
                <a:solidFill>
                  <a:srgbClr val="002060"/>
                </a:solidFill>
              </a:rPr>
              <a:t>participating in the personalised support are performing more highly than those who are not</a:t>
            </a:r>
            <a:r>
              <a:rPr lang="en-GB" sz="2000" dirty="0" smtClean="0">
                <a:solidFill>
                  <a:srgbClr val="002060"/>
                </a:solidFill>
              </a:rPr>
              <a:t>.</a:t>
            </a:r>
          </a:p>
          <a:p>
            <a:pPr marL="342900" indent="-342900">
              <a:buFontTx/>
              <a:buChar char="-"/>
            </a:pPr>
            <a:r>
              <a:rPr lang="en-GB" sz="2000" dirty="0">
                <a:solidFill>
                  <a:srgbClr val="002060"/>
                </a:solidFill>
              </a:rPr>
              <a:t>The number of extension requests is high from students not participating in the personalised support. </a:t>
            </a:r>
          </a:p>
          <a:p>
            <a:pPr marL="342900" indent="-342900">
              <a:buFontTx/>
              <a:buChar char="-"/>
            </a:pPr>
            <a:endParaRPr lang="en-GB" sz="2000" dirty="0" smtClean="0">
              <a:solidFill>
                <a:srgbClr val="002060"/>
              </a:solidFill>
            </a:endParaRPr>
          </a:p>
        </p:txBody>
      </p:sp>
    </p:spTree>
    <p:extLst>
      <p:ext uri="{BB962C8B-B14F-4D97-AF65-F5344CB8AC3E}">
        <p14:creationId xmlns:p14="http://schemas.microsoft.com/office/powerpoint/2010/main" val="22674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CONCLUSIONS</a:t>
            </a:r>
            <a:endParaRPr lang="en-GB" sz="2200" dirty="0">
              <a:solidFill>
                <a:srgbClr val="002060"/>
              </a:solidFill>
            </a:endParaRPr>
          </a:p>
        </p:txBody>
      </p:sp>
      <p:sp>
        <p:nvSpPr>
          <p:cNvPr id="4" name="Content Placeholder 3"/>
          <p:cNvSpPr>
            <a:spLocks noGrp="1"/>
          </p:cNvSpPr>
          <p:nvPr>
            <p:ph idx="1"/>
          </p:nvPr>
        </p:nvSpPr>
        <p:spPr>
          <a:xfrm>
            <a:off x="838120" y="1481960"/>
            <a:ext cx="7564902" cy="5320861"/>
          </a:xfrm>
        </p:spPr>
        <p:txBody>
          <a:bodyPr/>
          <a:lstStyle/>
          <a:p>
            <a:pPr marL="342900" indent="-342900">
              <a:buFontTx/>
              <a:buChar char="-"/>
            </a:pPr>
            <a:r>
              <a:rPr lang="en-GB" sz="2000" dirty="0" smtClean="0">
                <a:solidFill>
                  <a:srgbClr val="002060"/>
                </a:solidFill>
              </a:rPr>
              <a:t>Some students explained their lack of participation as being due to a concern </a:t>
            </a:r>
            <a:r>
              <a:rPr lang="en-GB" sz="2000" dirty="0">
                <a:solidFill>
                  <a:srgbClr val="002060"/>
                </a:solidFill>
              </a:rPr>
              <a:t>about being a nuisance for </a:t>
            </a:r>
            <a:r>
              <a:rPr lang="en-GB" sz="2000" dirty="0" smtClean="0">
                <a:solidFill>
                  <a:srgbClr val="002060"/>
                </a:solidFill>
              </a:rPr>
              <a:t>me:</a:t>
            </a:r>
          </a:p>
          <a:p>
            <a:r>
              <a:rPr lang="en-GB" sz="2000" dirty="0" smtClean="0">
                <a:solidFill>
                  <a:srgbClr val="002060"/>
                </a:solidFill>
              </a:rPr>
              <a:t>	- Unable </a:t>
            </a:r>
            <a:r>
              <a:rPr lang="en-GB" sz="2000" dirty="0">
                <a:solidFill>
                  <a:srgbClr val="002060"/>
                </a:solidFill>
              </a:rPr>
              <a:t>to be consistent in their engagement</a:t>
            </a:r>
          </a:p>
          <a:p>
            <a:r>
              <a:rPr lang="en-GB" sz="2000" dirty="0">
                <a:solidFill>
                  <a:srgbClr val="002060"/>
                </a:solidFill>
              </a:rPr>
              <a:t>	- Wanting to change/adapt their degree of engagement</a:t>
            </a:r>
          </a:p>
          <a:p>
            <a:pPr marL="342900" indent="-342900">
              <a:buFontTx/>
              <a:buChar char="-"/>
            </a:pPr>
            <a:r>
              <a:rPr lang="en-GB" sz="2000" dirty="0" smtClean="0">
                <a:solidFill>
                  <a:srgbClr val="002060"/>
                </a:solidFill>
              </a:rPr>
              <a:t>The </a:t>
            </a:r>
            <a:r>
              <a:rPr lang="en-GB" sz="2000" dirty="0">
                <a:solidFill>
                  <a:srgbClr val="002060"/>
                </a:solidFill>
              </a:rPr>
              <a:t>increased rate of engagement is not natural for the students. </a:t>
            </a:r>
            <a:r>
              <a:rPr lang="en-GB" sz="2000" dirty="0" smtClean="0">
                <a:solidFill>
                  <a:srgbClr val="002060"/>
                </a:solidFill>
              </a:rPr>
              <a:t>One student </a:t>
            </a:r>
            <a:r>
              <a:rPr lang="en-GB" sz="2000" dirty="0">
                <a:solidFill>
                  <a:srgbClr val="002060"/>
                </a:solidFill>
              </a:rPr>
              <a:t>sets an alarm on his phone to remind him of the group chat, </a:t>
            </a:r>
            <a:r>
              <a:rPr lang="en-GB" sz="2000" dirty="0" smtClean="0">
                <a:solidFill>
                  <a:srgbClr val="002060"/>
                </a:solidFill>
              </a:rPr>
              <a:t>and two </a:t>
            </a:r>
            <a:r>
              <a:rPr lang="en-GB" sz="2000" dirty="0">
                <a:solidFill>
                  <a:srgbClr val="002060"/>
                </a:solidFill>
              </a:rPr>
              <a:t>tell me that they keep forgetting to write their diaries</a:t>
            </a:r>
            <a:r>
              <a:rPr lang="en-GB" sz="2000" dirty="0" smtClean="0">
                <a:solidFill>
                  <a:srgbClr val="002060"/>
                </a:solidFill>
              </a:rPr>
              <a:t>.</a:t>
            </a:r>
          </a:p>
          <a:p>
            <a:pPr marL="342900" indent="-342900">
              <a:buFontTx/>
              <a:buChar char="-"/>
            </a:pPr>
            <a:r>
              <a:rPr lang="en-GB" sz="2000" dirty="0" smtClean="0">
                <a:solidFill>
                  <a:srgbClr val="002060"/>
                </a:solidFill>
              </a:rPr>
              <a:t>Students did not make any recommendations of ways they wanted to be supported and were happy to take my suggestions. </a:t>
            </a:r>
          </a:p>
          <a:p>
            <a:pPr marL="342900" indent="-342900">
              <a:buFontTx/>
              <a:buChar char="-"/>
            </a:pPr>
            <a:r>
              <a:rPr lang="en-GB" sz="2000" dirty="0">
                <a:solidFill>
                  <a:srgbClr val="002060"/>
                </a:solidFill>
              </a:rPr>
              <a:t>As a result of making myself more available to students, I identified that there were disabilities across the group which were not revealed through the student record. </a:t>
            </a:r>
          </a:p>
          <a:p>
            <a:pPr marL="342900" indent="-342900">
              <a:buFontTx/>
              <a:buChar char="-"/>
            </a:pPr>
            <a:endParaRPr lang="en-GB" sz="2000" dirty="0">
              <a:solidFill>
                <a:srgbClr val="002060"/>
              </a:solidFill>
            </a:endParaRPr>
          </a:p>
        </p:txBody>
      </p:sp>
    </p:spTree>
    <p:extLst>
      <p:ext uri="{BB962C8B-B14F-4D97-AF65-F5344CB8AC3E}">
        <p14:creationId xmlns:p14="http://schemas.microsoft.com/office/powerpoint/2010/main" val="42242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4C812F5-4DBB-4EBA-A2AE-F32B3AD14EBC}"/>
              </a:ext>
            </a:extLst>
          </p:cNvPr>
          <p:cNvSpPr>
            <a:spLocks noGrp="1"/>
          </p:cNvSpPr>
          <p:nvPr>
            <p:ph type="ctrTitle"/>
          </p:nvPr>
        </p:nvSpPr>
        <p:spPr/>
        <p:txBody>
          <a:bodyPr/>
          <a:lstStyle/>
          <a:p>
            <a:r>
              <a:rPr lang="en-GB" dirty="0" smtClean="0"/>
              <a:t>WHAT’S NEXT?</a:t>
            </a:r>
            <a:endParaRPr lang="en-GB" dirty="0"/>
          </a:p>
        </p:txBody>
      </p:sp>
    </p:spTree>
    <p:extLst>
      <p:ext uri="{BB962C8B-B14F-4D97-AF65-F5344CB8AC3E}">
        <p14:creationId xmlns:p14="http://schemas.microsoft.com/office/powerpoint/2010/main" val="1773580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IS IT THEM? IS IT ME?</a:t>
            </a:r>
            <a:endParaRPr lang="en-GB" sz="2200" dirty="0">
              <a:solidFill>
                <a:srgbClr val="002060"/>
              </a:solidFill>
            </a:endParaRPr>
          </a:p>
        </p:txBody>
      </p:sp>
      <p:sp>
        <p:nvSpPr>
          <p:cNvPr id="4" name="Content Placeholder 3"/>
          <p:cNvSpPr>
            <a:spLocks noGrp="1"/>
          </p:cNvSpPr>
          <p:nvPr>
            <p:ph idx="1"/>
          </p:nvPr>
        </p:nvSpPr>
        <p:spPr/>
        <p:txBody>
          <a:bodyPr/>
          <a:lstStyle/>
          <a:p>
            <a:endParaRPr lang="en-GB" dirty="0" smtClean="0"/>
          </a:p>
          <a:p>
            <a:r>
              <a:rPr lang="en-GB" sz="2000" dirty="0" smtClean="0">
                <a:solidFill>
                  <a:srgbClr val="002060"/>
                </a:solidFill>
              </a:rPr>
              <a:t>What makes a tutor approachable? </a:t>
            </a:r>
            <a:endParaRPr lang="en-GB" sz="2000" dirty="0">
              <a:solidFill>
                <a:srgbClr val="00206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508195549"/>
              </p:ext>
            </p:extLst>
          </p:nvPr>
        </p:nvGraphicFramePr>
        <p:xfrm>
          <a:off x="271300" y="1935124"/>
          <a:ext cx="8864233" cy="4587240"/>
        </p:xfrm>
        <a:graphic>
          <a:graphicData uri="http://schemas.openxmlformats.org/drawingml/2006/table">
            <a:tbl>
              <a:tblPr firstRow="1" bandRow="1">
                <a:tableStyleId>{6E25E649-3F16-4E02-A733-19D2CDBF48F0}</a:tableStyleId>
              </a:tblPr>
              <a:tblGrid>
                <a:gridCol w="8864233"/>
              </a:tblGrid>
              <a:tr h="349420">
                <a:tc>
                  <a:txBody>
                    <a:bodyPr/>
                    <a:lstStyle/>
                    <a:p>
                      <a:endParaRPr lang="en-GB" dirty="0"/>
                    </a:p>
                  </a:txBody>
                  <a:tcPr/>
                </a:tc>
              </a:tr>
              <a:tr h="370840">
                <a:tc>
                  <a:txBody>
                    <a:bodyPr/>
                    <a:lstStyle/>
                    <a:p>
                      <a:r>
                        <a:rPr lang="en-GB" sz="1500" dirty="0" smtClean="0">
                          <a:solidFill>
                            <a:srgbClr val="002060"/>
                          </a:solidFill>
                        </a:rPr>
                        <a:t>“</a:t>
                      </a:r>
                      <a:r>
                        <a:rPr lang="en-GB" sz="1500" i="1" dirty="0" smtClean="0">
                          <a:solidFill>
                            <a:srgbClr val="002060"/>
                          </a:solidFill>
                        </a:rPr>
                        <a:t>Having the reassurance that it's ok to contact them makes a difference. Personally I always try to struggle through something before I reach out for help as I appreciate people are very busy, and I'm aware that my struggles to understand something might not be as important to others. That's a personal thing though, I've never been given that opinion by any tutor I've ever had</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A friendly </a:t>
                      </a:r>
                      <a:r>
                        <a:rPr lang="en-GB" sz="1500" i="1" dirty="0" err="1" smtClean="0">
                          <a:solidFill>
                            <a:srgbClr val="002060"/>
                          </a:solidFill>
                        </a:rPr>
                        <a:t>demeanor</a:t>
                      </a:r>
                      <a:r>
                        <a:rPr lang="en-GB" sz="1500" i="1" dirty="0" smtClean="0">
                          <a:solidFill>
                            <a:srgbClr val="002060"/>
                          </a:solidFill>
                        </a:rPr>
                        <a:t>. Perhaps a little involvement on the forums. Reaching out initially is always nice too</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Someone who is patient if I don't understand the problem after their first response. Also responses that do not come across as rushed help</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Openness, being able to ask even the most basic or what might seem like a stupid question without being judged. I understand this can be frustrating, but everyone learns differently. If the individual still doesn't understand, being able to explain it again using a different method can help and shows a tutor has a deep level of understand of the subject</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Honesty. Understanding the problems that student is facing</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It is also crucial that they act as an ambassador for the institution that they are working for</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Finding something to connect with</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7033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r>
              <a:rPr lang="en-GB" sz="2200" dirty="0" smtClean="0">
                <a:solidFill>
                  <a:srgbClr val="002060"/>
                </a:solidFill>
              </a:rPr>
              <a:t>?</a:t>
            </a:r>
            <a:endParaRPr lang="en-GB" sz="2200" dirty="0">
              <a:solidFill>
                <a:srgbClr val="002060"/>
              </a:solidFill>
            </a:endParaRPr>
          </a:p>
        </p:txBody>
      </p:sp>
      <p:sp>
        <p:nvSpPr>
          <p:cNvPr id="4" name="Content Placeholder 3"/>
          <p:cNvSpPr>
            <a:spLocks noGrp="1"/>
          </p:cNvSpPr>
          <p:nvPr>
            <p:ph idx="1"/>
          </p:nvPr>
        </p:nvSpPr>
        <p:spPr>
          <a:xfrm>
            <a:off x="388801" y="1441450"/>
            <a:ext cx="8263493" cy="492351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789732293"/>
              </p:ext>
            </p:extLst>
          </p:nvPr>
        </p:nvGraphicFramePr>
        <p:xfrm>
          <a:off x="147013" y="1925318"/>
          <a:ext cx="8864233" cy="4389120"/>
        </p:xfrm>
        <a:graphic>
          <a:graphicData uri="http://schemas.openxmlformats.org/drawingml/2006/table">
            <a:tbl>
              <a:tblPr firstRow="1" bandRow="1">
                <a:tableStyleId>{6E25E649-3F16-4E02-A733-19D2CDBF48F0}</a:tableStyleId>
              </a:tblPr>
              <a:tblGrid>
                <a:gridCol w="8864233"/>
              </a:tblGrid>
              <a:tr h="349420">
                <a:tc>
                  <a:txBody>
                    <a:bodyPr/>
                    <a:lstStyle/>
                    <a:p>
                      <a:endParaRPr lang="en-GB" dirty="0"/>
                    </a:p>
                  </a:txBody>
                  <a:tcPr/>
                </a:tc>
              </a:tr>
              <a:tr h="370840">
                <a:tc>
                  <a:txBody>
                    <a:bodyPr/>
                    <a:lstStyle/>
                    <a:p>
                      <a:r>
                        <a:rPr lang="en-GB" sz="1500" dirty="0" smtClean="0">
                          <a:solidFill>
                            <a:srgbClr val="002060"/>
                          </a:solidFill>
                        </a:rPr>
                        <a:t>“</a:t>
                      </a:r>
                      <a:r>
                        <a:rPr lang="en-GB" sz="1500" i="1" dirty="0" smtClean="0">
                          <a:solidFill>
                            <a:srgbClr val="002060"/>
                          </a:solidFill>
                        </a:rPr>
                        <a:t>Being communicative and confirming availability and unavailability, especially around TMAs and in the lead up to exams</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I guess this can only come down to communication, and the tutor "stepping away from their office into the lives of the students". Somehow the remote study distance between the student and the tutor needs to be bridged, and the tutor is the experienced one so should probably be the one to instigate the interactions until the student feels comfortable with asking first</a:t>
                      </a:r>
                      <a:r>
                        <a:rPr lang="en-GB" sz="1500" dirty="0" smtClean="0">
                          <a:solidFill>
                            <a:srgbClr val="002060"/>
                          </a:solidFill>
                        </a:rPr>
                        <a:t>.”</a:t>
                      </a:r>
                      <a:endParaRPr lang="en-GB" sz="1500" dirty="0">
                        <a:solidFill>
                          <a:srgbClr val="002060"/>
                        </a:solidFill>
                      </a:endParaRPr>
                    </a:p>
                  </a:txBody>
                  <a:tcPr/>
                </a:tc>
              </a:tr>
              <a:tr h="370840">
                <a:tc>
                  <a:txBody>
                    <a:bodyPr/>
                    <a:lstStyle/>
                    <a:p>
                      <a:r>
                        <a:rPr lang="en-GB" sz="1500" dirty="0" smtClean="0">
                          <a:solidFill>
                            <a:srgbClr val="002060"/>
                          </a:solidFill>
                        </a:rPr>
                        <a:t>“</a:t>
                      </a:r>
                      <a:r>
                        <a:rPr lang="en-GB" sz="1500" i="1" dirty="0" smtClean="0">
                          <a:solidFill>
                            <a:srgbClr val="002060"/>
                          </a:solidFill>
                        </a:rPr>
                        <a:t>It comes down to attitude. I find tutors approachable if:</a:t>
                      </a:r>
                    </a:p>
                    <a:p>
                      <a:r>
                        <a:rPr lang="en-GB" sz="1500" i="1" dirty="0" smtClean="0">
                          <a:solidFill>
                            <a:srgbClr val="002060"/>
                          </a:solidFill>
                        </a:rPr>
                        <a:t>- they give clear tutorials</a:t>
                      </a:r>
                    </a:p>
                    <a:p>
                      <a:r>
                        <a:rPr lang="en-GB" sz="1500" i="1" dirty="0" smtClean="0">
                          <a:solidFill>
                            <a:srgbClr val="002060"/>
                          </a:solidFill>
                        </a:rPr>
                        <a:t>- offer help in tutorials, via e-mail etc. and remind students they are available to do that </a:t>
                      </a:r>
                    </a:p>
                    <a:p>
                      <a:r>
                        <a:rPr lang="en-GB" sz="1500" i="1" dirty="0" smtClean="0">
                          <a:solidFill>
                            <a:srgbClr val="002060"/>
                          </a:solidFill>
                        </a:rPr>
                        <a:t>- they don’t intimidate students</a:t>
                      </a:r>
                    </a:p>
                    <a:p>
                      <a:r>
                        <a:rPr lang="en-GB" sz="1500" i="1" dirty="0" smtClean="0">
                          <a:solidFill>
                            <a:srgbClr val="002060"/>
                          </a:solidFill>
                        </a:rPr>
                        <a:t>- they are able to be flexible to student needs e.g. if they realise in a tutorial we’re all struggling with a concept dedicating time to getting us all on the same page</a:t>
                      </a:r>
                    </a:p>
                    <a:p>
                      <a:r>
                        <a:rPr lang="en-GB" sz="1500" i="1" dirty="0" smtClean="0">
                          <a:solidFill>
                            <a:srgbClr val="002060"/>
                          </a:solidFill>
                        </a:rPr>
                        <a:t>- they offer some form of interaction in tutorials. If they just talk at us, don’t answer questions </a:t>
                      </a:r>
                      <a:r>
                        <a:rPr lang="en-GB" sz="1500" i="1" dirty="0" err="1" smtClean="0">
                          <a:solidFill>
                            <a:srgbClr val="002060"/>
                          </a:solidFill>
                        </a:rPr>
                        <a:t>etc</a:t>
                      </a:r>
                      <a:r>
                        <a:rPr lang="en-GB" sz="1500" i="1" dirty="0" smtClean="0">
                          <a:solidFill>
                            <a:srgbClr val="002060"/>
                          </a:solidFill>
                        </a:rPr>
                        <a:t> they don’t seem approachable</a:t>
                      </a:r>
                      <a:r>
                        <a:rPr lang="en-GB" sz="1500" dirty="0" smtClean="0">
                          <a:solidFill>
                            <a:srgbClr val="002060"/>
                          </a:solidFill>
                        </a:rPr>
                        <a:t>”</a:t>
                      </a:r>
                    </a:p>
                  </a:txBody>
                  <a:tcPr/>
                </a:tc>
              </a:tr>
              <a:tr h="370840">
                <a:tc>
                  <a:txBody>
                    <a:bodyPr/>
                    <a:lstStyle/>
                    <a:p>
                      <a:r>
                        <a:rPr lang="en-GB" sz="1500" dirty="0" smtClean="0">
                          <a:solidFill>
                            <a:srgbClr val="002060"/>
                          </a:solidFill>
                        </a:rPr>
                        <a:t>“</a:t>
                      </a:r>
                      <a:r>
                        <a:rPr lang="en-GB" sz="1500" i="1" dirty="0" smtClean="0">
                          <a:solidFill>
                            <a:srgbClr val="002060"/>
                          </a:solidFill>
                        </a:rPr>
                        <a:t>Having met a tutor in person at a tutorial can be helpful, putting a name to a face. Also an email introducing themselves with a little bit of background about who they are</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3369071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r>
              <a:rPr lang="en-GB" sz="2200" dirty="0" smtClean="0">
                <a:solidFill>
                  <a:srgbClr val="002060"/>
                </a:solidFill>
              </a:rPr>
              <a:t>?</a:t>
            </a:r>
            <a:endParaRPr lang="en-GB" sz="2200" dirty="0">
              <a:solidFill>
                <a:srgbClr val="002060"/>
              </a:solidFill>
            </a:endParaRPr>
          </a:p>
        </p:txBody>
      </p:sp>
      <p:sp>
        <p:nvSpPr>
          <p:cNvPr id="4" name="Content Placeholder 3"/>
          <p:cNvSpPr>
            <a:spLocks noGrp="1"/>
          </p:cNvSpPr>
          <p:nvPr>
            <p:ph idx="1"/>
          </p:nvPr>
        </p:nvSpPr>
        <p:spPr>
          <a:xfrm>
            <a:off x="388801" y="1454150"/>
            <a:ext cx="8263493" cy="491081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65777588"/>
              </p:ext>
            </p:extLst>
          </p:nvPr>
        </p:nvGraphicFramePr>
        <p:xfrm>
          <a:off x="178763" y="2211068"/>
          <a:ext cx="8864233" cy="2971800"/>
        </p:xfrm>
        <a:graphic>
          <a:graphicData uri="http://schemas.openxmlformats.org/drawingml/2006/table">
            <a:tbl>
              <a:tblPr firstRow="1" bandRow="1">
                <a:tableStyleId>{6E25E649-3F16-4E02-A733-19D2CDBF48F0}</a:tableStyleId>
              </a:tblPr>
              <a:tblGrid>
                <a:gridCol w="8864233"/>
              </a:tblGrid>
              <a:tr h="349420">
                <a:tc>
                  <a:txBody>
                    <a:bodyPr/>
                    <a:lstStyle/>
                    <a:p>
                      <a:endParaRPr lang="en-GB" dirty="0"/>
                    </a:p>
                  </a:txBody>
                  <a:tcPr/>
                </a:tc>
              </a:tr>
              <a:tr h="370840">
                <a:tc>
                  <a:txBody>
                    <a:bodyPr/>
                    <a:lstStyle/>
                    <a:p>
                      <a:r>
                        <a:rPr lang="en-GB" sz="1500" dirty="0" smtClean="0">
                          <a:solidFill>
                            <a:srgbClr val="002060"/>
                          </a:solidFill>
                        </a:rPr>
                        <a:t>“</a:t>
                      </a:r>
                      <a:r>
                        <a:rPr lang="en-GB" sz="1500" i="1" dirty="0" smtClean="0">
                          <a:solidFill>
                            <a:srgbClr val="002060"/>
                          </a:solidFill>
                        </a:rPr>
                        <a:t>Clearly showing that they put the students first, that they respect them, appreciate them, understand them and give value to them. Sufficiently expressing that students can be at ease around them, such that the students know they won’t be made to feel inadequate, dismissed, or humiliated. Students need to know straight away from the very first impression, that their Tutor will always say and show to them ‘you can do it.’ They don’t want a tutor who forever brags ‘I (the tutor) can do it’ or who says ‘you can’t or shouldn’t do it’. The student is saying enough of ‘I can’t or shouldn’t do it’ to themselves. The last thing they need is a tutor adding to that ‘I can’t’. They need a tutor who turns the students own I </a:t>
                      </a:r>
                      <a:r>
                        <a:rPr lang="en-GB" sz="1500" i="1" dirty="0" err="1" smtClean="0">
                          <a:solidFill>
                            <a:srgbClr val="002060"/>
                          </a:solidFill>
                        </a:rPr>
                        <a:t>can’t’s</a:t>
                      </a:r>
                      <a:r>
                        <a:rPr lang="en-GB" sz="1500" i="1" dirty="0" smtClean="0">
                          <a:solidFill>
                            <a:srgbClr val="002060"/>
                          </a:solidFill>
                        </a:rPr>
                        <a:t> into I can’s. Demonstrating this is what makes a tutor approachable. If someone’s confidence is boosted with encouragement and enough ‘you can’s’, they start to believe they can, and they do it. Equally, if they’re made to feel inadequate with enough you </a:t>
                      </a:r>
                      <a:r>
                        <a:rPr lang="en-GB" sz="1500" i="1" dirty="0" err="1" smtClean="0">
                          <a:solidFill>
                            <a:srgbClr val="002060"/>
                          </a:solidFill>
                        </a:rPr>
                        <a:t>can’t’s</a:t>
                      </a:r>
                      <a:r>
                        <a:rPr lang="en-GB" sz="1500" i="1" dirty="0" smtClean="0">
                          <a:solidFill>
                            <a:srgbClr val="002060"/>
                          </a:solidFill>
                        </a:rPr>
                        <a:t>, they start to believe they can’t, and so they quit</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2220288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r>
              <a:rPr lang="en-GB" sz="2200" dirty="0" smtClean="0">
                <a:solidFill>
                  <a:srgbClr val="002060"/>
                </a:solidFill>
              </a:rPr>
              <a:t>?</a:t>
            </a:r>
            <a:endParaRPr lang="en-GB" sz="2200" dirty="0">
              <a:solidFill>
                <a:srgbClr val="002060"/>
              </a:solidFill>
            </a:endParaRPr>
          </a:p>
        </p:txBody>
      </p:sp>
      <p:sp>
        <p:nvSpPr>
          <p:cNvPr id="4" name="Content Placeholder 3"/>
          <p:cNvSpPr>
            <a:spLocks noGrp="1"/>
          </p:cNvSpPr>
          <p:nvPr>
            <p:ph idx="1"/>
          </p:nvPr>
        </p:nvSpPr>
        <p:spPr>
          <a:xfrm>
            <a:off x="388801" y="1270000"/>
            <a:ext cx="8263493" cy="509496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142651255"/>
              </p:ext>
            </p:extLst>
          </p:nvPr>
        </p:nvGraphicFramePr>
        <p:xfrm>
          <a:off x="127963" y="1689100"/>
          <a:ext cx="8864233" cy="5029200"/>
        </p:xfrm>
        <a:graphic>
          <a:graphicData uri="http://schemas.openxmlformats.org/drawingml/2006/table">
            <a:tbl>
              <a:tblPr firstRow="1" bandRow="1">
                <a:tableStyleId>{6E25E649-3F16-4E02-A733-19D2CDBF48F0}</a:tableStyleId>
              </a:tblPr>
              <a:tblGrid>
                <a:gridCol w="8864233"/>
              </a:tblGrid>
              <a:tr h="349420">
                <a:tc>
                  <a:txBody>
                    <a:bodyPr/>
                    <a:lstStyle/>
                    <a:p>
                      <a:endParaRPr lang="en-GB" dirty="0"/>
                    </a:p>
                  </a:txBody>
                  <a:tcPr/>
                </a:tc>
              </a:tr>
              <a:tr h="370840">
                <a:tc>
                  <a:txBody>
                    <a:bodyPr/>
                    <a:lstStyle/>
                    <a:p>
                      <a:r>
                        <a:rPr lang="en-GB" sz="1500" dirty="0" smtClean="0"/>
                        <a:t>“</a:t>
                      </a:r>
                      <a:r>
                        <a:rPr lang="en-GB" sz="1500" i="1" dirty="0" smtClean="0">
                          <a:solidFill>
                            <a:srgbClr val="002060"/>
                          </a:solidFill>
                        </a:rPr>
                        <a:t>Unfortunately, on rare occasions, I’ve seen students who have been made to feel humiliated and inadequate at the hands of a small minority of OU tutors. Each occasion they’ve all been Tutors of the following characteristics. Aloof, arrogant, repeatedly bragging about and showing off how academically brilliant they are, how wonderful and difficult their PhD was etc., and judging students against their own brilliant academic standards. They quickly show they’re not that interested in the students and only students who are obvious fellow academic high fliers get a worthwhile consideration from them. Those students that don’t understand what is being explained to them quickly enough are shown disinterest and even curtly dismissed. It’s clear they really know their stuff, but they are unwilling and unable to place adequate interest in the student and explain and import that knowledge and confidence into the student. Often because they’re too aloof and in love with themselves to put themselves in the shoes of students learning the subject for the very first time. For example, a student tutor exchange I witnessed at a recent day school for M269. Student: said in a deflated tone. “I’m finding this subject really hard.”  Tutor: said curtly, contemptuously and dismissingly. “Oh it’s not, it’s easy, it’s easy.” That was literally his response. Then, later on, the same Tutor: “It really annoys me when students say they don’t understand the maths and ask me to explain it in English.” To me, maths is English, it doesn’t need explaining.”  </a:t>
                      </a:r>
                    </a:p>
                    <a:p>
                      <a:r>
                        <a:rPr lang="en-GB" sz="1500" i="1" dirty="0" smtClean="0">
                          <a:solidFill>
                            <a:srgbClr val="002060"/>
                          </a:solidFill>
                        </a:rPr>
                        <a:t>Another example, I once saw a few OU students publicly quit a module because of one too many critical forum posts from their own aloof and arrogant tutor, who was also the main author of the module. Basically, many students were struggling and panicking asking for help on the forums, and he made several posts dismissing all those students and telling them to stop asking for help</a:t>
                      </a:r>
                      <a:r>
                        <a:rPr lang="en-GB" sz="1500" dirty="0" smtClean="0"/>
                        <a:t>.”</a:t>
                      </a:r>
                    </a:p>
                  </a:txBody>
                  <a:tcPr/>
                </a:tc>
              </a:tr>
            </a:tbl>
          </a:graphicData>
        </a:graphic>
      </p:graphicFrame>
    </p:spTree>
    <p:extLst>
      <p:ext uri="{BB962C8B-B14F-4D97-AF65-F5344CB8AC3E}">
        <p14:creationId xmlns:p14="http://schemas.microsoft.com/office/powerpoint/2010/main" val="4010654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D8A04-935C-4320-8757-9C02B0901F56}"/>
              </a:ext>
            </a:extLst>
          </p:cNvPr>
          <p:cNvSpPr>
            <a:spLocks noGrp="1"/>
          </p:cNvSpPr>
          <p:nvPr>
            <p:ph type="ctrTitle"/>
          </p:nvPr>
        </p:nvSpPr>
        <p:spPr>
          <a:xfrm>
            <a:off x="515861" y="3179701"/>
            <a:ext cx="7920773" cy="498598"/>
          </a:xfrm>
        </p:spPr>
        <p:txBody>
          <a:bodyPr/>
          <a:lstStyle/>
          <a:p>
            <a:pPr algn="ctr"/>
            <a:r>
              <a:rPr lang="en-GB" dirty="0"/>
              <a:t>THANK YOU</a:t>
            </a:r>
          </a:p>
        </p:txBody>
      </p:sp>
    </p:spTree>
    <p:extLst>
      <p:ext uri="{BB962C8B-B14F-4D97-AF65-F5344CB8AC3E}">
        <p14:creationId xmlns:p14="http://schemas.microsoft.com/office/powerpoint/2010/main" val="11262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WHY PERSONALISED SUPPORT? </a:t>
            </a:r>
            <a:endParaRPr lang="en-GB" sz="2200" dirty="0">
              <a:solidFill>
                <a:srgbClr val="002060"/>
              </a:solidFill>
            </a:endParaRPr>
          </a:p>
        </p:txBody>
      </p:sp>
      <p:sp>
        <p:nvSpPr>
          <p:cNvPr id="4" name="Content Placeholder 3"/>
          <p:cNvSpPr>
            <a:spLocks noGrp="1"/>
          </p:cNvSpPr>
          <p:nvPr>
            <p:ph idx="1"/>
          </p:nvPr>
        </p:nvSpPr>
        <p:spPr>
          <a:xfrm>
            <a:off x="388801" y="1562470"/>
            <a:ext cx="8630912" cy="4802495"/>
          </a:xfrm>
        </p:spPr>
        <p:txBody>
          <a:bodyPr/>
          <a:lstStyle/>
          <a:p>
            <a:r>
              <a:rPr lang="en-GB" sz="2000" dirty="0" smtClean="0">
                <a:solidFill>
                  <a:srgbClr val="002060"/>
                </a:solidFill>
              </a:rPr>
              <a:t>- “</a:t>
            </a:r>
            <a:r>
              <a:rPr lang="en-GB" sz="2000" i="1" dirty="0" smtClean="0">
                <a:solidFill>
                  <a:srgbClr val="002060"/>
                </a:solidFill>
              </a:rPr>
              <a:t>A sense of ‘belonging’ emerged as a key determinant of student outcomes</a:t>
            </a:r>
            <a:r>
              <a:rPr lang="en-GB" sz="2000" dirty="0" smtClean="0">
                <a:solidFill>
                  <a:srgbClr val="002060"/>
                </a:solidFill>
              </a:rPr>
              <a:t>.” </a:t>
            </a:r>
          </a:p>
          <a:p>
            <a:r>
              <a:rPr lang="en-GB" sz="2000" dirty="0" smtClean="0">
                <a:solidFill>
                  <a:srgbClr val="002060"/>
                </a:solidFill>
              </a:rPr>
              <a:t>- “… </a:t>
            </a:r>
            <a:r>
              <a:rPr lang="en-GB" sz="2000" i="1" dirty="0" smtClean="0">
                <a:solidFill>
                  <a:srgbClr val="002060"/>
                </a:solidFill>
              </a:rPr>
              <a:t>the strong social need that is a clear element in the face to face experience of education </a:t>
            </a:r>
            <a:r>
              <a:rPr lang="en-GB" sz="2000" dirty="0" smtClean="0">
                <a:solidFill>
                  <a:srgbClr val="002060"/>
                </a:solidFill>
              </a:rPr>
              <a:t>…”</a:t>
            </a:r>
          </a:p>
          <a:p>
            <a:pPr marL="342900" indent="-342900">
              <a:buFontTx/>
              <a:buChar char="-"/>
            </a:pPr>
            <a:endParaRPr lang="en-GB" sz="2000" dirty="0">
              <a:solidFill>
                <a:srgbClr val="002060"/>
              </a:solidFill>
            </a:endParaRPr>
          </a:p>
          <a:p>
            <a:r>
              <a:rPr lang="en-GB" sz="2000" b="1" dirty="0">
                <a:solidFill>
                  <a:srgbClr val="002060"/>
                </a:solidFill>
              </a:rPr>
              <a:t>[A. </a:t>
            </a:r>
            <a:r>
              <a:rPr lang="en-GB" sz="2000" b="1" dirty="0" err="1">
                <a:solidFill>
                  <a:srgbClr val="002060"/>
                </a:solidFill>
              </a:rPr>
              <a:t>Mountford-Zimdars</a:t>
            </a:r>
            <a:r>
              <a:rPr lang="en-GB" sz="2000" b="1" dirty="0">
                <a:solidFill>
                  <a:srgbClr val="002060"/>
                </a:solidFill>
              </a:rPr>
              <a:t>, D. </a:t>
            </a:r>
            <a:r>
              <a:rPr lang="en-GB" sz="2000" b="1" dirty="0" err="1">
                <a:solidFill>
                  <a:srgbClr val="002060"/>
                </a:solidFill>
              </a:rPr>
              <a:t>Sabri</a:t>
            </a:r>
            <a:r>
              <a:rPr lang="en-GB" sz="2000" b="1" dirty="0">
                <a:solidFill>
                  <a:srgbClr val="002060"/>
                </a:solidFill>
              </a:rPr>
              <a:t>, J. Moore, J. Sanders, S. Jones, and L. Higham, “</a:t>
            </a:r>
            <a:r>
              <a:rPr lang="en-GB" sz="2000" b="1" i="1" dirty="0">
                <a:solidFill>
                  <a:srgbClr val="002060"/>
                </a:solidFill>
              </a:rPr>
              <a:t>Causes of Differences in Student Outcomes</a:t>
            </a:r>
            <a:r>
              <a:rPr lang="en-GB" sz="2000" b="1" dirty="0">
                <a:solidFill>
                  <a:srgbClr val="002060"/>
                </a:solidFill>
              </a:rPr>
              <a:t>,” HEFCE, Jul. 2015.]</a:t>
            </a:r>
          </a:p>
          <a:p>
            <a:pPr marL="342900" indent="-342900">
              <a:buFontTx/>
              <a:buChar char="-"/>
            </a:pPr>
            <a:endParaRPr lang="en-GB" sz="2000" dirty="0" smtClean="0">
              <a:solidFill>
                <a:srgbClr val="002060"/>
              </a:solidFill>
            </a:endParaRPr>
          </a:p>
          <a:p>
            <a:r>
              <a:rPr lang="en-GB" sz="2000" dirty="0">
                <a:solidFill>
                  <a:srgbClr val="002060"/>
                </a:solidFill>
              </a:rPr>
              <a:t>- “… </a:t>
            </a:r>
            <a:r>
              <a:rPr lang="en-GB" sz="2000" i="1" dirty="0">
                <a:solidFill>
                  <a:srgbClr val="002060"/>
                </a:solidFill>
              </a:rPr>
              <a:t>no one has asked students what kind of attention and relationships they want</a:t>
            </a:r>
            <a:r>
              <a:rPr lang="en-GB" sz="2000" dirty="0">
                <a:solidFill>
                  <a:srgbClr val="002060"/>
                </a:solidFill>
              </a:rPr>
              <a:t>.”</a:t>
            </a:r>
          </a:p>
          <a:p>
            <a:endParaRPr lang="en-GB" sz="2000" dirty="0" smtClean="0">
              <a:solidFill>
                <a:srgbClr val="002060"/>
              </a:solidFill>
            </a:endParaRPr>
          </a:p>
          <a:p>
            <a:r>
              <a:rPr lang="en-GB" sz="2000" b="1" dirty="0" smtClean="0">
                <a:solidFill>
                  <a:srgbClr val="002060"/>
                </a:solidFill>
              </a:rPr>
              <a:t>[R</a:t>
            </a:r>
            <a:r>
              <a:rPr lang="en-GB" sz="2000" b="1" dirty="0">
                <a:solidFill>
                  <a:srgbClr val="002060"/>
                </a:solidFill>
              </a:rPr>
              <a:t>. B. Winston and J. A. </a:t>
            </a:r>
            <a:r>
              <a:rPr lang="en-GB" sz="2000" b="1" dirty="0" err="1">
                <a:solidFill>
                  <a:srgbClr val="002060"/>
                </a:solidFill>
              </a:rPr>
              <a:t>Sandor</a:t>
            </a:r>
            <a:r>
              <a:rPr lang="en-GB" sz="2000" b="1" dirty="0">
                <a:solidFill>
                  <a:srgbClr val="002060"/>
                </a:solidFill>
              </a:rPr>
              <a:t>, “</a:t>
            </a:r>
            <a:r>
              <a:rPr lang="en-GB" sz="2000" b="1" i="1" dirty="0">
                <a:solidFill>
                  <a:srgbClr val="002060"/>
                </a:solidFill>
              </a:rPr>
              <a:t>Developmental Academic Advising: What do Students Want</a:t>
            </a:r>
            <a:r>
              <a:rPr lang="en-GB" sz="2000" b="1" dirty="0">
                <a:solidFill>
                  <a:srgbClr val="002060"/>
                </a:solidFill>
              </a:rPr>
              <a:t>?” NACADA Journal, Apr. 1984, Vol. 4, No. 1, pp. 5-13.]</a:t>
            </a:r>
          </a:p>
          <a:p>
            <a:endParaRPr lang="en-GB" sz="2000" dirty="0">
              <a:solidFill>
                <a:srgbClr val="002060"/>
              </a:solidFill>
            </a:endParaRPr>
          </a:p>
        </p:txBody>
      </p:sp>
    </p:spTree>
    <p:extLst>
      <p:ext uri="{BB962C8B-B14F-4D97-AF65-F5344CB8AC3E}">
        <p14:creationId xmlns:p14="http://schemas.microsoft.com/office/powerpoint/2010/main" val="7698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solidFill>
                  <a:srgbClr val="002060"/>
                </a:solidFill>
              </a:rPr>
              <a:t>INITIAL SURVEY DISTRIBUTED TO TM354 STUDENTS</a:t>
            </a:r>
            <a:endParaRPr lang="en-GB" sz="2200" dirty="0">
              <a:solidFill>
                <a:srgbClr val="002060"/>
              </a:solidFill>
            </a:endParaRPr>
          </a:p>
        </p:txBody>
      </p:sp>
      <p:sp>
        <p:nvSpPr>
          <p:cNvPr id="4" name="Content Placeholder 3"/>
          <p:cNvSpPr>
            <a:spLocks noGrp="1"/>
          </p:cNvSpPr>
          <p:nvPr>
            <p:ph idx="1"/>
          </p:nvPr>
        </p:nvSpPr>
        <p:spPr>
          <a:xfrm>
            <a:off x="388801" y="1429230"/>
            <a:ext cx="8263493" cy="4935736"/>
          </a:xfrm>
        </p:spPr>
        <p:txBody>
          <a:bodyPr/>
          <a:lstStyle/>
          <a:p>
            <a:r>
              <a:rPr lang="en-GB" sz="2000" dirty="0" smtClean="0">
                <a:solidFill>
                  <a:srgbClr val="002060"/>
                </a:solidFill>
              </a:rPr>
              <a:t>Do you wish to opt in to the Co-designed Student Support project? Yes or No?</a:t>
            </a:r>
          </a:p>
          <a:p>
            <a:endParaRPr lang="en-GB" sz="2000" dirty="0">
              <a:solidFill>
                <a:srgbClr val="002060"/>
              </a:solidFill>
            </a:endParaRPr>
          </a:p>
          <a:p>
            <a:endParaRPr lang="en-GB" sz="2000" dirty="0" smtClean="0">
              <a:solidFill>
                <a:srgbClr val="002060"/>
              </a:solidFill>
            </a:endParaRPr>
          </a:p>
          <a:p>
            <a:endParaRPr lang="en-GB" sz="2000" dirty="0">
              <a:solidFill>
                <a:srgbClr val="002060"/>
              </a:solidFill>
            </a:endParaRPr>
          </a:p>
          <a:p>
            <a:endParaRPr lang="en-GB" sz="2000" dirty="0" smtClean="0">
              <a:solidFill>
                <a:srgbClr val="002060"/>
              </a:solidFill>
            </a:endParaRPr>
          </a:p>
          <a:p>
            <a:endParaRPr lang="en-GB" sz="2000" dirty="0">
              <a:solidFill>
                <a:srgbClr val="002060"/>
              </a:solidFill>
            </a:endParaRPr>
          </a:p>
          <a:p>
            <a:endParaRPr lang="en-GB" sz="2000" dirty="0" smtClean="0">
              <a:solidFill>
                <a:srgbClr val="002060"/>
              </a:solidFill>
            </a:endParaRPr>
          </a:p>
          <a:p>
            <a:endParaRPr lang="en-GB" sz="2000" dirty="0">
              <a:solidFill>
                <a:srgbClr val="002060"/>
              </a:solidFill>
            </a:endParaRPr>
          </a:p>
          <a:p>
            <a:r>
              <a:rPr lang="en-GB" sz="2000" dirty="0" smtClean="0">
                <a:solidFill>
                  <a:srgbClr val="002060"/>
                </a:solidFill>
              </a:rPr>
              <a:t>The survey was distributed to 38 students across 2 tutor groups (R03 and R08) at the beginning of the module, in October 2019.  </a:t>
            </a:r>
            <a:endParaRPr lang="en-GB" sz="2000" dirty="0">
              <a:solidFill>
                <a:srgbClr val="002060"/>
              </a:solidFill>
            </a:endParaRPr>
          </a:p>
        </p:txBody>
      </p:sp>
      <p:pic>
        <p:nvPicPr>
          <p:cNvPr id="5" name="Picture 4"/>
          <p:cNvPicPr>
            <a:picLocks noChangeAspect="1"/>
          </p:cNvPicPr>
          <p:nvPr/>
        </p:nvPicPr>
        <p:blipFill>
          <a:blip r:embed="rId3"/>
          <a:stretch>
            <a:fillRect/>
          </a:stretch>
        </p:blipFill>
        <p:spPr>
          <a:xfrm>
            <a:off x="207786" y="2786240"/>
            <a:ext cx="8625522" cy="1170464"/>
          </a:xfrm>
          <a:prstGeom prst="rect">
            <a:avLst/>
          </a:prstGeom>
        </p:spPr>
      </p:pic>
    </p:spTree>
    <p:extLst>
      <p:ext uri="{BB962C8B-B14F-4D97-AF65-F5344CB8AC3E}">
        <p14:creationId xmlns:p14="http://schemas.microsoft.com/office/powerpoint/2010/main" val="35573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1442"/>
            <a:ext cx="8516994" cy="268219"/>
          </a:xfrm>
        </p:spPr>
        <p:txBody>
          <a:bodyPr/>
          <a:lstStyle/>
          <a:p>
            <a:r>
              <a:rPr lang="en-GB" sz="2200" dirty="0" smtClean="0">
                <a:solidFill>
                  <a:srgbClr val="002060"/>
                </a:solidFill>
              </a:rPr>
              <a:t>REASONS FOR OPTING IN TO RECEIVING PERSONALISED SUPPORT</a:t>
            </a:r>
            <a:endParaRPr lang="en-GB" sz="2200" dirty="0">
              <a:solidFill>
                <a:srgbClr val="00206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596192118"/>
              </p:ext>
            </p:extLst>
          </p:nvPr>
        </p:nvGraphicFramePr>
        <p:xfrm>
          <a:off x="388801" y="1493705"/>
          <a:ext cx="8230428" cy="5247640"/>
        </p:xfrm>
        <a:graphic>
          <a:graphicData uri="http://schemas.openxmlformats.org/drawingml/2006/table">
            <a:tbl>
              <a:tblPr firstRow="1" bandRow="1">
                <a:tableStyleId>{6E25E649-3F16-4E02-A733-19D2CDBF48F0}</a:tableStyleId>
              </a:tblPr>
              <a:tblGrid>
                <a:gridCol w="1167020"/>
                <a:gridCol w="7063408"/>
              </a:tblGrid>
              <a:tr h="370840">
                <a:tc>
                  <a:txBody>
                    <a:bodyPr/>
                    <a:lstStyle/>
                    <a:p>
                      <a:r>
                        <a:rPr lang="en-GB" dirty="0" smtClean="0"/>
                        <a:t>Student</a:t>
                      </a:r>
                      <a:endParaRPr lang="en-GB" dirty="0"/>
                    </a:p>
                  </a:txBody>
                  <a:tcPr/>
                </a:tc>
                <a:tc>
                  <a:txBody>
                    <a:bodyPr/>
                    <a:lstStyle/>
                    <a:p>
                      <a:r>
                        <a:rPr lang="en-GB" dirty="0" smtClean="0"/>
                        <a:t>Reason for Opting</a:t>
                      </a:r>
                      <a:r>
                        <a:rPr lang="en-GB" baseline="0" dirty="0" smtClean="0"/>
                        <a:t> In</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 have found the last few </a:t>
                      </a:r>
                      <a:r>
                        <a:rPr lang="en-US" sz="1500" i="1" kern="1200" dirty="0" smtClean="0">
                          <a:solidFill>
                            <a:srgbClr val="002060"/>
                          </a:solidFill>
                          <a:effectLst/>
                        </a:rPr>
                        <a:t>modules very challenging to focus on and digest. Specifically M256 and M353 - I struggle with taking in heavy and condensed detail. Also, despite good grades through modules previously, I often let myself down at exams, despite how much effort I feel I put in</a:t>
                      </a:r>
                      <a:r>
                        <a:rPr lang="en-US" sz="1500" kern="1200" dirty="0" smtClean="0">
                          <a:solidFill>
                            <a:srgbClr val="002060"/>
                          </a:solidFill>
                          <a:effectLst/>
                        </a:rPr>
                        <a:t>.</a:t>
                      </a:r>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Stay motivated and focused</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I try not to ask for help from my tutors unless I really have to. Maybe a </a:t>
                      </a:r>
                      <a:r>
                        <a:rPr lang="en-US" sz="1500" i="1" kern="1200" dirty="0" err="1" smtClean="0">
                          <a:solidFill>
                            <a:srgbClr val="002060"/>
                          </a:solidFill>
                          <a:effectLst/>
                        </a:rPr>
                        <a:t>personalised</a:t>
                      </a:r>
                      <a:r>
                        <a:rPr lang="en-US" sz="1500" i="1" kern="1200" dirty="0" smtClean="0">
                          <a:solidFill>
                            <a:srgbClr val="002060"/>
                          </a:solidFill>
                          <a:effectLst/>
                        </a:rPr>
                        <a:t> </a:t>
                      </a:r>
                      <a:r>
                        <a:rPr lang="en-US" sz="1500" i="1" kern="1200" dirty="0" smtClean="0">
                          <a:solidFill>
                            <a:srgbClr val="002060"/>
                          </a:solidFill>
                          <a:effectLst/>
                        </a:rPr>
                        <a:t>support plan would suit me better</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To learn as much as possible from this module and get the best results</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I </a:t>
                      </a:r>
                      <a:r>
                        <a:rPr lang="en-US" sz="1500" i="1" kern="1200" dirty="0" smtClean="0">
                          <a:solidFill>
                            <a:srgbClr val="002060"/>
                          </a:solidFill>
                          <a:effectLst/>
                        </a:rPr>
                        <a:t>am</a:t>
                      </a:r>
                      <a:r>
                        <a:rPr lang="en-US" sz="1500" i="1" kern="1200" baseline="0" dirty="0" smtClean="0">
                          <a:solidFill>
                            <a:srgbClr val="002060"/>
                          </a:solidFill>
                          <a:effectLst/>
                        </a:rPr>
                        <a:t> </a:t>
                      </a:r>
                      <a:r>
                        <a:rPr lang="en-US" sz="1500" i="1" kern="1200" dirty="0" smtClean="0">
                          <a:solidFill>
                            <a:srgbClr val="002060"/>
                          </a:solidFill>
                          <a:effectLst/>
                        </a:rPr>
                        <a:t>keen </a:t>
                      </a:r>
                      <a:r>
                        <a:rPr lang="en-US" sz="1500" i="1" kern="1200" dirty="0" smtClean="0">
                          <a:solidFill>
                            <a:srgbClr val="002060"/>
                          </a:solidFill>
                          <a:effectLst/>
                        </a:rPr>
                        <a:t>to explore how a different approach to support would work and benefit my studies</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Struggles with previous modules</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Life is hectic</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Any help is good, I think you’d be silly not to opt in!</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US" sz="1500" kern="1200" dirty="0" smtClean="0">
                          <a:solidFill>
                            <a:srgbClr val="002060"/>
                          </a:solidFill>
                          <a:effectLst/>
                        </a:rPr>
                        <a:t>“</a:t>
                      </a:r>
                      <a:r>
                        <a:rPr lang="en-US" sz="1500" i="1" kern="1200" dirty="0" smtClean="0">
                          <a:solidFill>
                            <a:srgbClr val="002060"/>
                          </a:solidFill>
                          <a:effectLst/>
                        </a:rPr>
                        <a:t>Curious to see what might be different</a:t>
                      </a:r>
                      <a:r>
                        <a:rPr lang="en-US" sz="1500" kern="1200" dirty="0" smtClean="0">
                          <a:solidFill>
                            <a:srgbClr val="002060"/>
                          </a:solidFill>
                          <a:effectLst/>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a:t>
                      </a:r>
                      <a:r>
                        <a:rPr lang="en-GB" sz="1500" i="1" dirty="0" smtClean="0">
                          <a:solidFill>
                            <a:srgbClr val="002060"/>
                          </a:solidFill>
                        </a:rPr>
                        <a:t>I think it would be stupid not to. It has proved helpful and I am grateful of the extra support</a:t>
                      </a:r>
                      <a:r>
                        <a:rPr lang="en-GB" sz="1500" dirty="0" smtClean="0">
                          <a:solidFill>
                            <a:srgbClr val="002060"/>
                          </a:solidFill>
                        </a:rPr>
                        <a:t>.”</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85594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04538"/>
            <a:ext cx="8395435" cy="308903"/>
          </a:xfrm>
        </p:spPr>
        <p:txBody>
          <a:bodyPr/>
          <a:lstStyle/>
          <a:p>
            <a:r>
              <a:rPr lang="en-GB" sz="2200" dirty="0" smtClean="0">
                <a:solidFill>
                  <a:srgbClr val="002060"/>
                </a:solidFill>
              </a:rPr>
              <a:t>CHARACTERISTICS OF STUDENTS WHO ENGAGED WITH RECEIVING PERSONALISED SUPPORT</a:t>
            </a:r>
            <a:endParaRPr lang="en-GB" sz="2200" dirty="0">
              <a:solidFill>
                <a:srgbClr val="002060"/>
              </a:solidFill>
            </a:endParaRP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90006450"/>
              </p:ext>
            </p:extLst>
          </p:nvPr>
        </p:nvGraphicFramePr>
        <p:xfrm>
          <a:off x="870288" y="1498928"/>
          <a:ext cx="7231200" cy="4897120"/>
        </p:xfrm>
        <a:graphic>
          <a:graphicData uri="http://schemas.openxmlformats.org/drawingml/2006/table">
            <a:tbl>
              <a:tblPr firstRow="1" bandRow="1">
                <a:tableStyleId>{6E25E649-3F16-4E02-A733-19D2CDBF48F0}</a:tableStyleId>
              </a:tblPr>
              <a:tblGrid>
                <a:gridCol w="1135199"/>
                <a:gridCol w="1127052"/>
                <a:gridCol w="2714846"/>
                <a:gridCol w="2254103"/>
              </a:tblGrid>
              <a:tr h="370840">
                <a:tc>
                  <a:txBody>
                    <a:bodyPr/>
                    <a:lstStyle/>
                    <a:p>
                      <a:r>
                        <a:rPr lang="en-GB" dirty="0" smtClean="0"/>
                        <a:t>Student</a:t>
                      </a:r>
                      <a:endParaRPr lang="en-GB" dirty="0"/>
                    </a:p>
                  </a:txBody>
                  <a:tcPr/>
                </a:tc>
                <a:tc>
                  <a:txBody>
                    <a:bodyPr/>
                    <a:lstStyle/>
                    <a:p>
                      <a:r>
                        <a:rPr lang="en-GB" dirty="0" err="1" smtClean="0"/>
                        <a:t>DoB</a:t>
                      </a:r>
                      <a:endParaRPr lang="en-GB" dirty="0"/>
                    </a:p>
                  </a:txBody>
                  <a:tcPr/>
                </a:tc>
                <a:tc>
                  <a:txBody>
                    <a:bodyPr/>
                    <a:lstStyle/>
                    <a:p>
                      <a:r>
                        <a:rPr lang="en-GB" dirty="0" smtClean="0"/>
                        <a:t>Special Characteristics</a:t>
                      </a:r>
                      <a:endParaRPr lang="en-GB" dirty="0"/>
                    </a:p>
                  </a:txBody>
                  <a:tcPr/>
                </a:tc>
                <a:tc>
                  <a:txBody>
                    <a:bodyPr/>
                    <a:lstStyle/>
                    <a:p>
                      <a:r>
                        <a:rPr lang="en-GB" dirty="0" smtClean="0"/>
                        <a:t>Prior Performance</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1981</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1976</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1974</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High</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1983</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r>
                        <a:rPr lang="en-GB" sz="1500" dirty="0" smtClean="0">
                          <a:solidFill>
                            <a:srgbClr val="002060"/>
                          </a:solidFill>
                        </a:rPr>
                        <a:t>1988</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High</a:t>
                      </a:r>
                      <a:endParaRPr lang="en-GB" sz="1500" dirty="0">
                        <a:solidFill>
                          <a:srgbClr val="002060"/>
                        </a:solidFill>
                      </a:endParaRP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1986</a:t>
                      </a:r>
                      <a:endParaRPr lang="en-GB" sz="1500" dirty="0">
                        <a:solidFill>
                          <a:srgbClr val="002060"/>
                        </a:solidFill>
                      </a:endParaRPr>
                    </a:p>
                  </a:txBody>
                  <a:tcPr/>
                </a:tc>
                <a:tc>
                  <a:txBody>
                    <a:bodyPr/>
                    <a:lstStyle/>
                    <a:p>
                      <a:r>
                        <a:rPr lang="en-GB" sz="1800" dirty="0" smtClean="0">
                          <a:solidFill>
                            <a:srgbClr val="002060"/>
                          </a:solidFill>
                        </a:rPr>
                        <a:t>-</a:t>
                      </a:r>
                      <a:endParaRPr lang="en-GB" sz="18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1996</a:t>
                      </a:r>
                      <a:endParaRPr lang="en-GB" sz="1500" dirty="0">
                        <a:solidFill>
                          <a:srgbClr val="002060"/>
                        </a:solidFill>
                      </a:endParaRPr>
                    </a:p>
                  </a:txBody>
                  <a:tcPr/>
                </a:tc>
                <a:tc>
                  <a:txBody>
                    <a:bodyPr/>
                    <a:lstStyle/>
                    <a:p>
                      <a:r>
                        <a:rPr lang="en-GB" sz="1800" dirty="0" smtClean="0">
                          <a:solidFill>
                            <a:srgbClr val="002060"/>
                          </a:solidFill>
                        </a:rPr>
                        <a:t>CMT Type 1A, Scoliosis, </a:t>
                      </a:r>
                      <a:r>
                        <a:rPr lang="en-GB" sz="1800" dirty="0" err="1" smtClean="0">
                          <a:solidFill>
                            <a:srgbClr val="002060"/>
                          </a:solidFill>
                        </a:rPr>
                        <a:t>Scheuermann's</a:t>
                      </a:r>
                      <a:r>
                        <a:rPr lang="en-GB" sz="1800" dirty="0" smtClean="0">
                          <a:solidFill>
                            <a:srgbClr val="002060"/>
                          </a:solidFill>
                        </a:rPr>
                        <a:t> Disease</a:t>
                      </a:r>
                    </a:p>
                    <a:p>
                      <a:endParaRPr lang="en-GB" sz="1800" dirty="0" smtClean="0">
                        <a:solidFill>
                          <a:srgbClr val="002060"/>
                        </a:solidFill>
                      </a:endParaRPr>
                    </a:p>
                    <a:p>
                      <a:r>
                        <a:rPr lang="en-GB" sz="1800" dirty="0" smtClean="0">
                          <a:solidFill>
                            <a:srgbClr val="002060"/>
                          </a:solidFill>
                        </a:rPr>
                        <a:t>Under 25</a:t>
                      </a: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1997</a:t>
                      </a:r>
                      <a:endParaRPr lang="en-GB" sz="1500" dirty="0">
                        <a:solidFill>
                          <a:srgbClr val="002060"/>
                        </a:solidFill>
                      </a:endParaRPr>
                    </a:p>
                  </a:txBody>
                  <a:tcPr/>
                </a:tc>
                <a:tc>
                  <a:txBody>
                    <a:bodyPr/>
                    <a:lstStyle/>
                    <a:p>
                      <a:r>
                        <a:rPr lang="en-US" sz="1800" kern="1200" dirty="0" smtClean="0">
                          <a:solidFill>
                            <a:srgbClr val="002060"/>
                          </a:solidFill>
                          <a:effectLst/>
                          <a:latin typeface="+mn-lt"/>
                          <a:ea typeface="+mn-ea"/>
                          <a:cs typeface="+mn-cs"/>
                        </a:rPr>
                        <a:t>Under 25</a:t>
                      </a:r>
                      <a:endParaRPr lang="en-GB" sz="1500" dirty="0">
                        <a:solidFill>
                          <a:srgbClr val="002060"/>
                        </a:solidFill>
                      </a:endParaRPr>
                    </a:p>
                  </a:txBody>
                  <a:tcPr/>
                </a:tc>
                <a:tc>
                  <a:txBody>
                    <a:bodyPr/>
                    <a:lstStyle/>
                    <a:p>
                      <a:r>
                        <a:rPr lang="en-GB" sz="1500" dirty="0" smtClean="0">
                          <a:solidFill>
                            <a:srgbClr val="002060"/>
                          </a:solidFill>
                        </a:rPr>
                        <a:t>High</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1993</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High</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1990</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c>
                  <a:txBody>
                    <a:bodyPr/>
                    <a:lstStyle/>
                    <a:p>
                      <a:r>
                        <a:rPr lang="en-GB" sz="1500" dirty="0" smtClean="0">
                          <a:solidFill>
                            <a:srgbClr val="002060"/>
                          </a:solidFill>
                        </a:rPr>
                        <a:t>Medium</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1456958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1442"/>
            <a:ext cx="8263493" cy="268219"/>
          </a:xfrm>
        </p:spPr>
        <p:txBody>
          <a:bodyPr/>
          <a:lstStyle/>
          <a:p>
            <a:r>
              <a:rPr lang="en-GB" sz="2200" dirty="0" smtClean="0">
                <a:solidFill>
                  <a:srgbClr val="002060"/>
                </a:solidFill>
              </a:rPr>
              <a:t>HOW HAVE STUDENTS ENGAGED WITH PERSONALISED SUPPORT? </a:t>
            </a:r>
            <a:endParaRPr lang="en-GB" sz="2200" dirty="0">
              <a:solidFill>
                <a:srgbClr val="002060"/>
              </a:solidFill>
            </a:endParaRPr>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878950282"/>
              </p:ext>
            </p:extLst>
          </p:nvPr>
        </p:nvGraphicFramePr>
        <p:xfrm>
          <a:off x="388801" y="1859482"/>
          <a:ext cx="4348737" cy="4348480"/>
        </p:xfrm>
        <a:graphic>
          <a:graphicData uri="http://schemas.openxmlformats.org/drawingml/2006/table">
            <a:tbl>
              <a:tblPr firstRow="1" bandRow="1">
                <a:tableStyleId>{6E25E649-3F16-4E02-A733-19D2CDBF48F0}</a:tableStyleId>
              </a:tblPr>
              <a:tblGrid>
                <a:gridCol w="1171985"/>
                <a:gridCol w="1615966"/>
                <a:gridCol w="1560786"/>
              </a:tblGrid>
              <a:tr h="370840">
                <a:tc>
                  <a:txBody>
                    <a:bodyPr/>
                    <a:lstStyle/>
                    <a:p>
                      <a:r>
                        <a:rPr lang="en-GB" dirty="0" smtClean="0"/>
                        <a:t>Student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Support ID (requested)</a:t>
                      </a:r>
                    </a:p>
                  </a:txBody>
                  <a:tcPr/>
                </a:tc>
                <a:tc>
                  <a:txBody>
                    <a:bodyPr/>
                    <a:lstStyle/>
                    <a:p>
                      <a:r>
                        <a:rPr lang="en-GB" dirty="0" smtClean="0"/>
                        <a:t>Support ID (in practice)</a:t>
                      </a:r>
                      <a:endParaRPr lang="en-GB" dirty="0"/>
                    </a:p>
                  </a:txBody>
                  <a:tcPr/>
                </a:tc>
              </a:tr>
              <a:tr h="370840">
                <a:tc>
                  <a:txBody>
                    <a:bodyPr/>
                    <a:lstStyle/>
                    <a:p>
                      <a:r>
                        <a:rPr lang="en-GB" dirty="0" smtClean="0">
                          <a:solidFill>
                            <a:srgbClr val="002060"/>
                          </a:solidFill>
                        </a:rPr>
                        <a:t>JC</a:t>
                      </a:r>
                      <a:endParaRPr lang="en-GB"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r>
              <a:tr h="370840">
                <a:tc>
                  <a:txBody>
                    <a:bodyPr/>
                    <a:lstStyle/>
                    <a:p>
                      <a:r>
                        <a:rPr lang="en-GB" dirty="0" smtClean="0">
                          <a:solidFill>
                            <a:srgbClr val="002060"/>
                          </a:solidFill>
                        </a:rPr>
                        <a:t>RS</a:t>
                      </a:r>
                      <a:endParaRPr lang="en-GB" dirty="0">
                        <a:solidFill>
                          <a:srgbClr val="002060"/>
                        </a:solidFill>
                      </a:endParaRPr>
                    </a:p>
                  </a:txBody>
                  <a:tcPr/>
                </a:tc>
                <a:tc>
                  <a:txBody>
                    <a:bodyPr/>
                    <a:lstStyle/>
                    <a:p>
                      <a:r>
                        <a:rPr lang="en-GB" sz="1500" dirty="0" smtClean="0">
                          <a:solidFill>
                            <a:srgbClr val="002060"/>
                          </a:solidFill>
                        </a:rPr>
                        <a:t>2, 3, 4, 5</a:t>
                      </a:r>
                      <a:endParaRPr lang="en-GB" sz="1500" dirty="0">
                        <a:solidFill>
                          <a:srgbClr val="002060"/>
                        </a:solidFill>
                      </a:endParaRPr>
                    </a:p>
                  </a:txBody>
                  <a:tcPr/>
                </a:tc>
                <a:tc>
                  <a:txBody>
                    <a:bodyPr/>
                    <a:lstStyle/>
                    <a:p>
                      <a:r>
                        <a:rPr lang="en-GB" sz="1500" dirty="0" smtClean="0">
                          <a:solidFill>
                            <a:srgbClr val="002060"/>
                          </a:solidFill>
                        </a:rPr>
                        <a:t>4~</a:t>
                      </a:r>
                      <a:endParaRPr lang="en-GB" sz="1500" dirty="0">
                        <a:solidFill>
                          <a:srgbClr val="002060"/>
                        </a:solidFill>
                      </a:endParaRPr>
                    </a:p>
                  </a:txBody>
                  <a:tcPr/>
                </a:tc>
              </a:tr>
              <a:tr h="370840">
                <a:tc>
                  <a:txBody>
                    <a:bodyPr/>
                    <a:lstStyle/>
                    <a:p>
                      <a:r>
                        <a:rPr lang="en-GB" dirty="0" smtClean="0">
                          <a:solidFill>
                            <a:srgbClr val="002060"/>
                          </a:solidFill>
                        </a:rPr>
                        <a:t>JF</a:t>
                      </a:r>
                      <a:endParaRPr lang="en-GB" dirty="0">
                        <a:solidFill>
                          <a:srgbClr val="002060"/>
                        </a:solidFill>
                      </a:endParaRPr>
                    </a:p>
                  </a:txBody>
                  <a:tcPr/>
                </a:tc>
                <a:tc>
                  <a:txBody>
                    <a:bodyPr/>
                    <a:lstStyle/>
                    <a:p>
                      <a:r>
                        <a:rPr lang="en-GB" sz="1500" dirty="0" smtClean="0">
                          <a:solidFill>
                            <a:srgbClr val="002060"/>
                          </a:solidFill>
                        </a:rPr>
                        <a:t>4, 5</a:t>
                      </a:r>
                      <a:endParaRPr lang="en-GB" sz="1500" dirty="0">
                        <a:solidFill>
                          <a:srgbClr val="002060"/>
                        </a:solidFill>
                      </a:endParaRPr>
                    </a:p>
                  </a:txBody>
                  <a:tcPr/>
                </a:tc>
                <a:tc>
                  <a:txBody>
                    <a:bodyPr/>
                    <a:lstStyle/>
                    <a:p>
                      <a:r>
                        <a:rPr lang="en-GB" sz="1500" dirty="0" smtClean="0">
                          <a:solidFill>
                            <a:srgbClr val="002060"/>
                          </a:solidFill>
                        </a:rPr>
                        <a:t>4, 5</a:t>
                      </a:r>
                      <a:endParaRPr lang="en-GB" sz="1500" dirty="0">
                        <a:solidFill>
                          <a:srgbClr val="002060"/>
                        </a:solidFill>
                      </a:endParaRPr>
                    </a:p>
                  </a:txBody>
                  <a:tcPr/>
                </a:tc>
              </a:tr>
              <a:tr h="370840">
                <a:tc>
                  <a:txBody>
                    <a:bodyPr/>
                    <a:lstStyle/>
                    <a:p>
                      <a:r>
                        <a:rPr lang="en-GB" dirty="0" smtClean="0">
                          <a:solidFill>
                            <a:srgbClr val="002060"/>
                          </a:solidFill>
                        </a:rPr>
                        <a:t>AG</a:t>
                      </a:r>
                      <a:endParaRPr lang="en-GB"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c>
                  <a:txBody>
                    <a:bodyPr/>
                    <a:lstStyle/>
                    <a:p>
                      <a:r>
                        <a:rPr lang="en-GB" sz="1500" dirty="0" smtClean="0">
                          <a:solidFill>
                            <a:srgbClr val="002060"/>
                          </a:solidFill>
                        </a:rPr>
                        <a:t>4</a:t>
                      </a:r>
                      <a:endParaRPr lang="en-GB" sz="1500" dirty="0">
                        <a:solidFill>
                          <a:srgbClr val="002060"/>
                        </a:solidFill>
                      </a:endParaRPr>
                    </a:p>
                  </a:txBody>
                  <a:tcPr/>
                </a:tc>
              </a:tr>
              <a:tr h="370840">
                <a:tc>
                  <a:txBody>
                    <a:bodyPr/>
                    <a:lstStyle/>
                    <a:p>
                      <a:r>
                        <a:rPr lang="en-GB" dirty="0" smtClean="0">
                          <a:solidFill>
                            <a:srgbClr val="002060"/>
                          </a:solidFill>
                        </a:rPr>
                        <a:t>WE</a:t>
                      </a:r>
                      <a:endParaRPr lang="en-GB" dirty="0">
                        <a:solidFill>
                          <a:srgbClr val="002060"/>
                        </a:solidFill>
                      </a:endParaRPr>
                    </a:p>
                  </a:txBody>
                  <a:tcPr/>
                </a:tc>
                <a:tc>
                  <a:txBody>
                    <a:bodyPr/>
                    <a:lstStyle/>
                    <a:p>
                      <a:r>
                        <a:rPr lang="en-GB" sz="1500" dirty="0" smtClean="0">
                          <a:solidFill>
                            <a:srgbClr val="002060"/>
                          </a:solidFill>
                        </a:rPr>
                        <a:t>1, 2</a:t>
                      </a:r>
                      <a:endParaRPr lang="en-GB" sz="1500" dirty="0">
                        <a:solidFill>
                          <a:srgbClr val="002060"/>
                        </a:solidFill>
                      </a:endParaRPr>
                    </a:p>
                  </a:txBody>
                  <a:tcPr/>
                </a:tc>
                <a:tc>
                  <a:txBody>
                    <a:bodyPr/>
                    <a:lstStyle/>
                    <a:p>
                      <a:r>
                        <a:rPr lang="en-GB" sz="1500" dirty="0" smtClean="0">
                          <a:solidFill>
                            <a:srgbClr val="002060"/>
                          </a:solidFill>
                        </a:rPr>
                        <a:t>1, 2</a:t>
                      </a:r>
                      <a:endParaRPr lang="en-GB" sz="1500" dirty="0">
                        <a:solidFill>
                          <a:srgbClr val="002060"/>
                        </a:solidFill>
                      </a:endParaRPr>
                    </a:p>
                  </a:txBody>
                  <a:tcPr/>
                </a:tc>
              </a:tr>
              <a:tr h="370840">
                <a:tc>
                  <a:txBody>
                    <a:bodyPr/>
                    <a:lstStyle/>
                    <a:p>
                      <a:r>
                        <a:rPr lang="en-GB" dirty="0" smtClean="0">
                          <a:solidFill>
                            <a:srgbClr val="002060"/>
                          </a:solidFill>
                        </a:rPr>
                        <a:t>AT</a:t>
                      </a:r>
                      <a:endParaRPr lang="en-GB"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c>
                  <a:txBody>
                    <a:bodyPr/>
                    <a:lstStyle/>
                    <a:p>
                      <a:r>
                        <a:rPr lang="en-GB" sz="1500" dirty="0" smtClean="0">
                          <a:solidFill>
                            <a:srgbClr val="002060"/>
                          </a:solidFill>
                        </a:rPr>
                        <a:t>1~</a:t>
                      </a:r>
                      <a:endParaRPr lang="en-GB" sz="1500" dirty="0">
                        <a:solidFill>
                          <a:srgbClr val="002060"/>
                        </a:solidFill>
                      </a:endParaRPr>
                    </a:p>
                  </a:txBody>
                  <a:tcPr/>
                </a:tc>
              </a:tr>
              <a:tr h="370840">
                <a:tc>
                  <a:txBody>
                    <a:bodyPr/>
                    <a:lstStyle/>
                    <a:p>
                      <a:r>
                        <a:rPr lang="en-GB" dirty="0" smtClean="0">
                          <a:solidFill>
                            <a:srgbClr val="002060"/>
                          </a:solidFill>
                        </a:rPr>
                        <a:t>CH</a:t>
                      </a:r>
                      <a:endParaRPr lang="en-GB"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AM</a:t>
                      </a:r>
                      <a:endParaRPr lang="en-GB" dirty="0">
                        <a:solidFill>
                          <a:srgbClr val="002060"/>
                        </a:solidFill>
                      </a:endParaRPr>
                    </a:p>
                  </a:txBody>
                  <a:tcPr/>
                </a:tc>
                <a:tc>
                  <a:txBody>
                    <a:bodyPr/>
                    <a:lstStyle/>
                    <a:p>
                      <a:r>
                        <a:rPr lang="en-GB" sz="1500" dirty="0" smtClean="0">
                          <a:solidFill>
                            <a:srgbClr val="002060"/>
                          </a:solidFill>
                        </a:rPr>
                        <a:t>1, 2, 3, 4, 5</a:t>
                      </a:r>
                      <a:endParaRPr lang="en-GB" sz="1500" dirty="0">
                        <a:solidFill>
                          <a:srgbClr val="002060"/>
                        </a:solidFill>
                      </a:endParaRPr>
                    </a:p>
                  </a:txBody>
                  <a:tcPr/>
                </a:tc>
                <a:tc>
                  <a:txBody>
                    <a:bodyPr/>
                    <a:lstStyle/>
                    <a:p>
                      <a:r>
                        <a:rPr lang="en-GB" sz="1500" dirty="0" smtClean="0">
                          <a:solidFill>
                            <a:srgbClr val="002060"/>
                          </a:solidFill>
                        </a:rPr>
                        <a:t>2</a:t>
                      </a:r>
                      <a:endParaRPr lang="en-GB" sz="1500" dirty="0">
                        <a:solidFill>
                          <a:srgbClr val="002060"/>
                        </a:solidFill>
                      </a:endParaRPr>
                    </a:p>
                  </a:txBody>
                  <a:tcPr/>
                </a:tc>
              </a:tr>
              <a:tr h="370840">
                <a:tc>
                  <a:txBody>
                    <a:bodyPr/>
                    <a:lstStyle/>
                    <a:p>
                      <a:r>
                        <a:rPr lang="en-GB" dirty="0" smtClean="0">
                          <a:solidFill>
                            <a:srgbClr val="002060"/>
                          </a:solidFill>
                        </a:rPr>
                        <a:t>AW</a:t>
                      </a:r>
                      <a:endParaRPr lang="en-GB" dirty="0">
                        <a:solidFill>
                          <a:srgbClr val="002060"/>
                        </a:solidFill>
                      </a:endParaRPr>
                    </a:p>
                  </a:txBody>
                  <a:tcPr/>
                </a:tc>
                <a:tc>
                  <a:txBody>
                    <a:bodyPr/>
                    <a:lstStyle/>
                    <a:p>
                      <a:r>
                        <a:rPr lang="en-GB" sz="1500" dirty="0" smtClean="0">
                          <a:solidFill>
                            <a:srgbClr val="002060"/>
                          </a:solidFill>
                        </a:rPr>
                        <a:t>2</a:t>
                      </a:r>
                      <a:endParaRPr lang="en-GB" sz="1500" dirty="0">
                        <a:solidFill>
                          <a:srgbClr val="002060"/>
                        </a:solidFill>
                      </a:endParaRPr>
                    </a:p>
                  </a:txBody>
                  <a:tcPr/>
                </a:tc>
                <a:tc>
                  <a:txBody>
                    <a:bodyPr/>
                    <a:lstStyle/>
                    <a:p>
                      <a:r>
                        <a:rPr lang="en-GB" sz="1500" dirty="0" smtClean="0">
                          <a:solidFill>
                            <a:srgbClr val="002060"/>
                          </a:solidFill>
                        </a:rPr>
                        <a:t>-</a:t>
                      </a:r>
                      <a:endParaRPr lang="en-GB" sz="1500" dirty="0">
                        <a:solidFill>
                          <a:srgbClr val="002060"/>
                        </a:solidFill>
                      </a:endParaRPr>
                    </a:p>
                  </a:txBody>
                  <a:tcPr/>
                </a:tc>
              </a:tr>
              <a:tr h="370840">
                <a:tc>
                  <a:txBody>
                    <a:bodyPr/>
                    <a:lstStyle/>
                    <a:p>
                      <a:r>
                        <a:rPr lang="en-GB" dirty="0" smtClean="0">
                          <a:solidFill>
                            <a:srgbClr val="002060"/>
                          </a:solidFill>
                        </a:rPr>
                        <a:t>BG</a:t>
                      </a:r>
                      <a:endParaRPr lang="en-GB" dirty="0">
                        <a:solidFill>
                          <a:srgbClr val="002060"/>
                        </a:solidFill>
                      </a:endParaRPr>
                    </a:p>
                  </a:txBody>
                  <a:tcPr/>
                </a:tc>
                <a:tc>
                  <a:txBody>
                    <a:bodyPr/>
                    <a:lstStyle/>
                    <a:p>
                      <a:r>
                        <a:rPr lang="en-GB" sz="1500" dirty="0" smtClean="0">
                          <a:solidFill>
                            <a:srgbClr val="002060"/>
                          </a:solidFill>
                        </a:rPr>
                        <a:t>1, 2, 4</a:t>
                      </a:r>
                      <a:endParaRPr lang="en-GB" sz="1500" dirty="0">
                        <a:solidFill>
                          <a:srgbClr val="002060"/>
                        </a:solidFill>
                      </a:endParaRPr>
                    </a:p>
                  </a:txBody>
                  <a:tcPr/>
                </a:tc>
                <a:tc>
                  <a:txBody>
                    <a:bodyPr/>
                    <a:lstStyle/>
                    <a:p>
                      <a:r>
                        <a:rPr lang="en-GB" sz="1500" dirty="0" smtClean="0">
                          <a:solidFill>
                            <a:srgbClr val="002060"/>
                          </a:solidFill>
                        </a:rPr>
                        <a:t>2</a:t>
                      </a:r>
                      <a:endParaRPr lang="en-GB" sz="1500" dirty="0">
                        <a:solidFill>
                          <a:srgbClr val="002060"/>
                        </a:solidFill>
                      </a:endParaRPr>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007544638"/>
              </p:ext>
            </p:extLst>
          </p:nvPr>
        </p:nvGraphicFramePr>
        <p:xfrm>
          <a:off x="4961249" y="2542011"/>
          <a:ext cx="3544247" cy="2849880"/>
        </p:xfrm>
        <a:graphic>
          <a:graphicData uri="http://schemas.openxmlformats.org/drawingml/2006/table">
            <a:tbl>
              <a:tblPr firstRow="1" bandRow="1">
                <a:tableStyleId>{6E25E649-3F16-4E02-A733-19D2CDBF48F0}</a:tableStyleId>
              </a:tblPr>
              <a:tblGrid>
                <a:gridCol w="1344957"/>
                <a:gridCol w="2199290"/>
              </a:tblGrid>
              <a:tr h="370840">
                <a:tc>
                  <a:txBody>
                    <a:bodyPr/>
                    <a:lstStyle/>
                    <a:p>
                      <a:r>
                        <a:rPr lang="en-GB" dirty="0" smtClean="0"/>
                        <a:t>SUPPORT ID</a:t>
                      </a:r>
                      <a:endParaRPr lang="en-GB" dirty="0"/>
                    </a:p>
                  </a:txBody>
                  <a:tcPr/>
                </a:tc>
                <a:tc>
                  <a:txBody>
                    <a:bodyPr/>
                    <a:lstStyle/>
                    <a:p>
                      <a:r>
                        <a:rPr lang="en-GB" dirty="0" smtClean="0"/>
                        <a:t>SUPPORT APPROACH</a:t>
                      </a:r>
                      <a:endParaRPr lang="en-GB" dirty="0"/>
                    </a:p>
                  </a:txBody>
                  <a:tcPr/>
                </a:tc>
              </a:tr>
              <a:tr h="370840">
                <a:tc>
                  <a:txBody>
                    <a:bodyPr/>
                    <a:lstStyle/>
                    <a:p>
                      <a:r>
                        <a:rPr lang="en-GB" dirty="0" smtClean="0">
                          <a:solidFill>
                            <a:srgbClr val="002060"/>
                          </a:solidFill>
                        </a:rPr>
                        <a:t>1</a:t>
                      </a:r>
                      <a:endParaRPr lang="en-GB" dirty="0">
                        <a:solidFill>
                          <a:srgbClr val="002060"/>
                        </a:solidFill>
                      </a:endParaRPr>
                    </a:p>
                  </a:txBody>
                  <a:tcPr/>
                </a:tc>
                <a:tc>
                  <a:txBody>
                    <a:bodyPr/>
                    <a:lstStyle/>
                    <a:p>
                      <a:r>
                        <a:rPr lang="en-GB" sz="1500" dirty="0" smtClean="0">
                          <a:solidFill>
                            <a:srgbClr val="002060"/>
                          </a:solidFill>
                        </a:rPr>
                        <a:t>Personal Development Plan (PDP)</a:t>
                      </a:r>
                      <a:endParaRPr lang="en-GB" sz="1500" dirty="0">
                        <a:solidFill>
                          <a:srgbClr val="002060"/>
                        </a:solidFill>
                      </a:endParaRPr>
                    </a:p>
                  </a:txBody>
                  <a:tcPr/>
                </a:tc>
              </a:tr>
              <a:tr h="370840">
                <a:tc>
                  <a:txBody>
                    <a:bodyPr/>
                    <a:lstStyle/>
                    <a:p>
                      <a:r>
                        <a:rPr lang="en-GB" dirty="0" smtClean="0">
                          <a:solidFill>
                            <a:srgbClr val="002060"/>
                          </a:solidFill>
                        </a:rPr>
                        <a:t>2</a:t>
                      </a:r>
                      <a:endParaRPr lang="en-GB" dirty="0">
                        <a:solidFill>
                          <a:srgbClr val="002060"/>
                        </a:solidFill>
                      </a:endParaRPr>
                    </a:p>
                  </a:txBody>
                  <a:tcPr/>
                </a:tc>
                <a:tc>
                  <a:txBody>
                    <a:bodyPr/>
                    <a:lstStyle/>
                    <a:p>
                      <a:r>
                        <a:rPr lang="en-GB" sz="1500" dirty="0" smtClean="0">
                          <a:solidFill>
                            <a:srgbClr val="002060"/>
                          </a:solidFill>
                        </a:rPr>
                        <a:t>Skype/Slack</a:t>
                      </a:r>
                      <a:r>
                        <a:rPr lang="en-GB" sz="1500" baseline="0" dirty="0" smtClean="0">
                          <a:solidFill>
                            <a:srgbClr val="002060"/>
                          </a:solidFill>
                        </a:rPr>
                        <a:t> on an ad hoc basis</a:t>
                      </a:r>
                      <a:endParaRPr lang="en-GB" sz="1500" dirty="0">
                        <a:solidFill>
                          <a:srgbClr val="002060"/>
                        </a:solidFill>
                      </a:endParaRPr>
                    </a:p>
                  </a:txBody>
                  <a:tcPr/>
                </a:tc>
              </a:tr>
              <a:tr h="370840">
                <a:tc>
                  <a:txBody>
                    <a:bodyPr/>
                    <a:lstStyle/>
                    <a:p>
                      <a:r>
                        <a:rPr lang="en-GB" dirty="0" smtClean="0">
                          <a:solidFill>
                            <a:srgbClr val="002060"/>
                          </a:solidFill>
                        </a:rPr>
                        <a:t>3</a:t>
                      </a:r>
                      <a:endParaRPr lang="en-GB" dirty="0">
                        <a:solidFill>
                          <a:srgbClr val="002060"/>
                        </a:solidFill>
                      </a:endParaRPr>
                    </a:p>
                  </a:txBody>
                  <a:tcPr/>
                </a:tc>
                <a:tc>
                  <a:txBody>
                    <a:bodyPr/>
                    <a:lstStyle/>
                    <a:p>
                      <a:r>
                        <a:rPr lang="en-GB" sz="1500" dirty="0" smtClean="0">
                          <a:solidFill>
                            <a:srgbClr val="002060"/>
                          </a:solidFill>
                        </a:rPr>
                        <a:t>Scheduled interactions</a:t>
                      </a:r>
                      <a:endParaRPr lang="en-GB" sz="1500" dirty="0">
                        <a:solidFill>
                          <a:srgbClr val="002060"/>
                        </a:solidFill>
                      </a:endParaRPr>
                    </a:p>
                  </a:txBody>
                  <a:tcPr/>
                </a:tc>
              </a:tr>
              <a:tr h="370840">
                <a:tc>
                  <a:txBody>
                    <a:bodyPr/>
                    <a:lstStyle/>
                    <a:p>
                      <a:r>
                        <a:rPr lang="en-GB" dirty="0" smtClean="0">
                          <a:solidFill>
                            <a:srgbClr val="002060"/>
                          </a:solidFill>
                        </a:rPr>
                        <a:t>4</a:t>
                      </a:r>
                      <a:endParaRPr lang="en-GB" dirty="0">
                        <a:solidFill>
                          <a:srgbClr val="002060"/>
                        </a:solidFill>
                      </a:endParaRPr>
                    </a:p>
                  </a:txBody>
                  <a:tcPr/>
                </a:tc>
                <a:tc>
                  <a:txBody>
                    <a:bodyPr/>
                    <a:lstStyle/>
                    <a:p>
                      <a:r>
                        <a:rPr lang="en-GB" sz="1500" dirty="0" smtClean="0">
                          <a:solidFill>
                            <a:srgbClr val="002060"/>
                          </a:solidFill>
                        </a:rPr>
                        <a:t>Group chat in Slack</a:t>
                      </a:r>
                      <a:endParaRPr lang="en-GB" sz="1500" dirty="0">
                        <a:solidFill>
                          <a:srgbClr val="002060"/>
                        </a:solidFill>
                      </a:endParaRPr>
                    </a:p>
                  </a:txBody>
                  <a:tcPr/>
                </a:tc>
              </a:tr>
              <a:tr h="370840">
                <a:tc>
                  <a:txBody>
                    <a:bodyPr/>
                    <a:lstStyle/>
                    <a:p>
                      <a:r>
                        <a:rPr lang="en-GB" dirty="0" smtClean="0">
                          <a:solidFill>
                            <a:srgbClr val="002060"/>
                          </a:solidFill>
                        </a:rPr>
                        <a:t>5</a:t>
                      </a:r>
                      <a:endParaRPr lang="en-GB" dirty="0">
                        <a:solidFill>
                          <a:srgbClr val="002060"/>
                        </a:solidFill>
                      </a:endParaRPr>
                    </a:p>
                  </a:txBody>
                  <a:tcPr/>
                </a:tc>
                <a:tc>
                  <a:txBody>
                    <a:bodyPr/>
                    <a:lstStyle/>
                    <a:p>
                      <a:r>
                        <a:rPr lang="en-GB" sz="1500" dirty="0" smtClean="0">
                          <a:solidFill>
                            <a:srgbClr val="002060"/>
                          </a:solidFill>
                        </a:rPr>
                        <a:t>Diary</a:t>
                      </a:r>
                      <a:endParaRPr lang="en-GB" sz="1500" dirty="0">
                        <a:solidFill>
                          <a:srgbClr val="002060"/>
                        </a:solidFill>
                      </a:endParaRPr>
                    </a:p>
                  </a:txBody>
                  <a:tcPr/>
                </a:tc>
              </a:tr>
            </a:tbl>
          </a:graphicData>
        </a:graphic>
      </p:graphicFrame>
    </p:spTree>
    <p:extLst>
      <p:ext uri="{BB962C8B-B14F-4D97-AF65-F5344CB8AC3E}">
        <p14:creationId xmlns:p14="http://schemas.microsoft.com/office/powerpoint/2010/main" val="25616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1363</TotalTime>
  <Words>3985</Words>
  <Application>Microsoft Office PowerPoint</Application>
  <PresentationFormat>On-screen Show (4:3)</PresentationFormat>
  <Paragraphs>439</Paragraphs>
  <Slides>49</Slides>
  <Notes>14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49</vt:i4>
      </vt:variant>
    </vt:vector>
  </HeadingPairs>
  <TitlesOfParts>
    <vt:vector size="54" baseType="lpstr">
      <vt:lpstr>Arial</vt:lpstr>
      <vt:lpstr>Calibri</vt:lpstr>
      <vt:lpstr>OU Title</vt:lpstr>
      <vt:lpstr>OU Section</vt:lpstr>
      <vt:lpstr>OU Layouts</vt:lpstr>
      <vt:lpstr>PERSONALISED STUDENT SUPPORT PLANS: EXAMINING THE EFFECTIVENESS OF SUPPORT RECOMMENDATIONS MADE BY STUDENTS</vt:lpstr>
      <vt:lpstr>PowerPoint Presentation</vt:lpstr>
      <vt:lpstr>PowerPoint Presentation</vt:lpstr>
      <vt:lpstr>OVERVIEW OF PERSONALISED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JANUARY 2020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HAS THIS POSITIVE RESULT BEEN ACHIEVED THROUGH PERSONALISED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ENGAGEMENT &amp; PARTICIPATION BETWEEN OCTOBER ’19 AND JANUARY ‘20</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WHAT’S NEXT?</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Diane.Ford</dc:creator>
  <cp:lastModifiedBy>Peoples, Cathryn</cp:lastModifiedBy>
  <cp:revision>45</cp:revision>
  <dcterms:created xsi:type="dcterms:W3CDTF">2020-04-06T14:15:50Z</dcterms:created>
  <dcterms:modified xsi:type="dcterms:W3CDTF">2020-04-23T21:29:50Z</dcterms:modified>
</cp:coreProperties>
</file>